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6" r:id="rId4"/>
  </p:sldMasterIdLst>
  <p:notesMasterIdLst>
    <p:notesMasterId r:id="rId50"/>
  </p:notesMasterIdLst>
  <p:handoutMasterIdLst>
    <p:handoutMasterId r:id="rId51"/>
  </p:handoutMasterIdLst>
  <p:sldIdLst>
    <p:sldId id="347" r:id="rId5"/>
    <p:sldId id="269" r:id="rId6"/>
    <p:sldId id="348" r:id="rId7"/>
    <p:sldId id="349" r:id="rId8"/>
    <p:sldId id="350" r:id="rId9"/>
    <p:sldId id="351" r:id="rId10"/>
    <p:sldId id="352" r:id="rId11"/>
    <p:sldId id="286" r:id="rId12"/>
    <p:sldId id="287" r:id="rId13"/>
    <p:sldId id="354" r:id="rId14"/>
    <p:sldId id="355" r:id="rId15"/>
    <p:sldId id="298" r:id="rId16"/>
    <p:sldId id="299" r:id="rId17"/>
    <p:sldId id="370" r:id="rId18"/>
    <p:sldId id="294" r:id="rId19"/>
    <p:sldId id="312" r:id="rId20"/>
    <p:sldId id="356" r:id="rId21"/>
    <p:sldId id="363" r:id="rId22"/>
    <p:sldId id="314" r:id="rId23"/>
    <p:sldId id="364" r:id="rId24"/>
    <p:sldId id="365" r:id="rId25"/>
    <p:sldId id="316" r:id="rId26"/>
    <p:sldId id="317" r:id="rId27"/>
    <p:sldId id="302" r:id="rId28"/>
    <p:sldId id="301" r:id="rId29"/>
    <p:sldId id="300" r:id="rId30"/>
    <p:sldId id="275" r:id="rId31"/>
    <p:sldId id="277" r:id="rId32"/>
    <p:sldId id="345" r:id="rId33"/>
    <p:sldId id="346" r:id="rId34"/>
    <p:sldId id="320" r:id="rId35"/>
    <p:sldId id="341" r:id="rId36"/>
    <p:sldId id="328" r:id="rId37"/>
    <p:sldId id="366" r:id="rId38"/>
    <p:sldId id="360" r:id="rId39"/>
    <p:sldId id="311" r:id="rId40"/>
    <p:sldId id="361" r:id="rId41"/>
    <p:sldId id="362" r:id="rId42"/>
    <p:sldId id="333" r:id="rId43"/>
    <p:sldId id="334" r:id="rId44"/>
    <p:sldId id="297" r:id="rId45"/>
    <p:sldId id="282" r:id="rId46"/>
    <p:sldId id="283" r:id="rId47"/>
    <p:sldId id="367" r:id="rId48"/>
    <p:sldId id="368" r:id="rId49"/>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66FFFF"/>
    <a:srgbClr val="00FFFF"/>
    <a:srgbClr val="0000CC"/>
    <a:srgbClr val="FFCC00"/>
    <a:srgbClr val="000099"/>
    <a:srgbClr val="CCFFFF"/>
    <a:srgbClr val="FFCCFF"/>
    <a:srgbClr val="FF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317B28-C43C-BC37-C416-15B6DAED13D7}" v="5" dt="2024-09-26T10:24:07.469"/>
    <p1510:client id="{3B70B918-C6F8-8DFC-61A3-4D66141817D4}" v="1" dt="2024-09-26T10:20:13.38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4CA224D-9FD1-45D3-9C53-2C5BC011A7F7}" type="datetime1">
              <a:rPr lang="ja-JP" altLang="en-US" smtClean="0"/>
              <a:t>2024/9/27</a:t>
            </a:fld>
            <a:endParaRPr 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2CD2E1E-736E-47DB-9544-043CA732B0EB}" type="datetime1">
              <a:rPr lang="ja-JP" altLang="en-US" smtClean="0"/>
              <a:t>2024/9/27</a:t>
            </a:fld>
            <a:endParaRPr 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
              <a:t>マスター テキストの書式設定</a:t>
            </a:r>
            <a:endParaRPr lang="en-US"/>
          </a:p>
          <a:p>
            <a:pPr lvl="1" rtl="0"/>
            <a:r>
              <a:rPr lang="ja"/>
              <a:t>第 2 レベル</a:t>
            </a:r>
          </a:p>
          <a:p>
            <a:pPr lvl="2" rtl="0"/>
            <a:r>
              <a:rPr lang="ja"/>
              <a:t>第 3 レベル</a:t>
            </a:r>
          </a:p>
          <a:p>
            <a:pPr lvl="3" rtl="0"/>
            <a:r>
              <a:rPr lang="ja"/>
              <a:t>第 4 レベル</a:t>
            </a:r>
          </a:p>
          <a:p>
            <a:pPr lvl="4" rtl="0"/>
            <a:r>
              <a:rPr lang="ja"/>
              <a:t>第 5 レベル</a:t>
            </a:r>
            <a:endParaRPr 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iad.ac.jp/"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1</a:t>
            </a:fld>
            <a:endParaRPr lang="en-US"/>
          </a:p>
        </p:txBody>
      </p:sp>
    </p:spTree>
    <p:extLst>
      <p:ext uri="{BB962C8B-B14F-4D97-AF65-F5344CB8AC3E}">
        <p14:creationId xmlns:p14="http://schemas.microsoft.com/office/powerpoint/2010/main" val="2314344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3</a:t>
            </a:fld>
            <a:endParaRPr lang="en-US"/>
          </a:p>
        </p:txBody>
      </p:sp>
    </p:spTree>
    <p:extLst>
      <p:ext uri="{BB962C8B-B14F-4D97-AF65-F5344CB8AC3E}">
        <p14:creationId xmlns:p14="http://schemas.microsoft.com/office/powerpoint/2010/main" val="403643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4</a:t>
            </a:fld>
            <a:endParaRPr lang="en-US"/>
          </a:p>
        </p:txBody>
      </p:sp>
    </p:spTree>
    <p:extLst>
      <p:ext uri="{BB962C8B-B14F-4D97-AF65-F5344CB8AC3E}">
        <p14:creationId xmlns:p14="http://schemas.microsoft.com/office/powerpoint/2010/main" val="231181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8</a:t>
            </a:fld>
            <a:endParaRPr lang="en-US"/>
          </a:p>
        </p:txBody>
      </p:sp>
    </p:spTree>
    <p:extLst>
      <p:ext uri="{BB962C8B-B14F-4D97-AF65-F5344CB8AC3E}">
        <p14:creationId xmlns:p14="http://schemas.microsoft.com/office/powerpoint/2010/main" val="1019537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10</a:t>
            </a:fld>
            <a:endParaRPr lang="en-US"/>
          </a:p>
        </p:txBody>
      </p:sp>
    </p:spTree>
    <p:extLst>
      <p:ext uri="{BB962C8B-B14F-4D97-AF65-F5344CB8AC3E}">
        <p14:creationId xmlns:p14="http://schemas.microsoft.com/office/powerpoint/2010/main" val="3000396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11</a:t>
            </a:fld>
            <a:endParaRPr lang="en-US"/>
          </a:p>
        </p:txBody>
      </p:sp>
    </p:spTree>
    <p:extLst>
      <p:ext uri="{BB962C8B-B14F-4D97-AF65-F5344CB8AC3E}">
        <p14:creationId xmlns:p14="http://schemas.microsoft.com/office/powerpoint/2010/main" val="252997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13</a:t>
            </a:fld>
            <a:endParaRPr lang="en-US"/>
          </a:p>
        </p:txBody>
      </p:sp>
    </p:spTree>
    <p:extLst>
      <p:ext uri="{BB962C8B-B14F-4D97-AF65-F5344CB8AC3E}">
        <p14:creationId xmlns:p14="http://schemas.microsoft.com/office/powerpoint/2010/main" val="2993484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３年後期から講座配属</a:t>
            </a:r>
            <a:endParaRPr kumimoji="1" lang="en-US" altLang="ja-JP"/>
          </a:p>
          <a:p>
            <a:r>
              <a:rPr kumimoji="1" lang="ja-JP" altLang="en-US"/>
              <a:t>　・就職活動の早期化への対応のため</a:t>
            </a:r>
            <a:endParaRPr kumimoji="1" lang="en-US" altLang="ja-JP"/>
          </a:p>
          <a:p>
            <a:r>
              <a:rPr kumimoji="1" lang="ja-JP" altLang="en-US"/>
              <a:t>　・早いうちから専門性への意識を持ってもらうため</a:t>
            </a:r>
            <a:endParaRPr kumimoji="1" lang="en-US" altLang="ja-JP"/>
          </a:p>
          <a:p>
            <a:r>
              <a:rPr kumimoji="1" lang="ja-JP" altLang="en-US"/>
              <a:t>　・少人数教育による丁寧なサポートをより長くするため</a:t>
            </a:r>
            <a:endParaRPr kumimoji="1" lang="en-US" altLang="ja-JP"/>
          </a:p>
          <a:p>
            <a:endParaRPr kumimoji="1" lang="en-US" altLang="ja-JP"/>
          </a:p>
          <a:p>
            <a:r>
              <a:rPr kumimoji="1" lang="ja-JP" altLang="en-US"/>
              <a:t>大学院進学のすすめ</a:t>
            </a:r>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16</a:t>
            </a:fld>
            <a:endParaRPr lang="en-US"/>
          </a:p>
        </p:txBody>
      </p:sp>
    </p:spTree>
    <p:extLst>
      <p:ext uri="{BB962C8B-B14F-4D97-AF65-F5344CB8AC3E}">
        <p14:creationId xmlns:p14="http://schemas.microsoft.com/office/powerpoint/2010/main" val="3777527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ガイダンス担当者の皆様へ</a:t>
            </a:r>
            <a:endParaRPr kumimoji="1" lang="en-US" altLang="ja-JP"/>
          </a:p>
          <a:p>
            <a:r>
              <a:rPr kumimoji="1" lang="ja-JP" altLang="en-US"/>
              <a:t>配布資料の全文をさらっと読んで、あとは「よく見ておきましょう」と学生にお伝えください </a:t>
            </a:r>
            <a:r>
              <a:rPr kumimoji="1" lang="en-US" altLang="ja-JP"/>
              <a:t>by </a:t>
            </a:r>
            <a:r>
              <a:rPr kumimoji="1" lang="ja-JP" altLang="en-US"/>
              <a:t>内部質保証委員</a:t>
            </a:r>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18</a:t>
            </a:fld>
            <a:endParaRPr lang="en-US"/>
          </a:p>
        </p:txBody>
      </p:sp>
    </p:spTree>
    <p:extLst>
      <p:ext uri="{BB962C8B-B14F-4D97-AF65-F5344CB8AC3E}">
        <p14:creationId xmlns:p14="http://schemas.microsoft.com/office/powerpoint/2010/main" val="3375590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21</a:t>
            </a:fld>
            <a:endParaRPr lang="en-US"/>
          </a:p>
        </p:txBody>
      </p:sp>
    </p:spTree>
    <p:extLst>
      <p:ext uri="{BB962C8B-B14F-4D97-AF65-F5344CB8AC3E}">
        <p14:creationId xmlns:p14="http://schemas.microsoft.com/office/powerpoint/2010/main" val="1799228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22</a:t>
            </a:fld>
            <a:endParaRPr lang="en-US"/>
          </a:p>
        </p:txBody>
      </p:sp>
    </p:spTree>
    <p:extLst>
      <p:ext uri="{BB962C8B-B14F-4D97-AF65-F5344CB8AC3E}">
        <p14:creationId xmlns:p14="http://schemas.microsoft.com/office/powerpoint/2010/main" val="2803239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23</a:t>
            </a:fld>
            <a:endParaRPr lang="en-US"/>
          </a:p>
        </p:txBody>
      </p:sp>
    </p:spTree>
    <p:extLst>
      <p:ext uri="{BB962C8B-B14F-4D97-AF65-F5344CB8AC3E}">
        <p14:creationId xmlns:p14="http://schemas.microsoft.com/office/powerpoint/2010/main" val="2206568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e</a:t>
            </a:r>
            <a:r>
              <a:rPr kumimoji="1" lang="ja-JP" altLang="en-US"/>
              <a:t>ラーニング英語</a:t>
            </a:r>
            <a:r>
              <a:rPr kumimoji="1" lang="en-US" altLang="ja-JP"/>
              <a:t>I</a:t>
            </a:r>
            <a:r>
              <a:rPr kumimoji="1" lang="ja-JP" altLang="en-US"/>
              <a:t>：</a:t>
            </a:r>
            <a:r>
              <a:rPr kumimoji="1" lang="en-US" altLang="ja-JP"/>
              <a:t>TOEIC 200</a:t>
            </a:r>
            <a:r>
              <a:rPr kumimoji="1" lang="ja-JP" altLang="en-US"/>
              <a:t>点未満で不可</a:t>
            </a:r>
            <a:endParaRPr kumimoji="1" lang="en-US" altLang="ja-JP"/>
          </a:p>
          <a:p>
            <a:r>
              <a:rPr kumimoji="1" lang="en-US" altLang="ja-JP"/>
              <a:t>e</a:t>
            </a:r>
            <a:r>
              <a:rPr kumimoji="1" lang="ja-JP" altLang="en-US"/>
              <a:t>ラーニング英語</a:t>
            </a:r>
            <a:r>
              <a:rPr kumimoji="1" lang="en-US" altLang="ja-JP"/>
              <a:t>II</a:t>
            </a:r>
            <a:r>
              <a:rPr kumimoji="1" lang="ja-JP" altLang="en-US"/>
              <a:t>：</a:t>
            </a:r>
            <a:r>
              <a:rPr kumimoji="1" lang="en-US" altLang="ja-JP"/>
              <a:t>TOEIC 250</a:t>
            </a:r>
            <a:r>
              <a:rPr kumimoji="1" lang="ja-JP" altLang="en-US"/>
              <a:t>点未満で不可</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e</a:t>
            </a:r>
            <a:r>
              <a:rPr kumimoji="1" lang="ja-JP" altLang="en-US"/>
              <a:t>ラーニング英語</a:t>
            </a:r>
            <a:r>
              <a:rPr kumimoji="1" lang="en-US" altLang="ja-JP"/>
              <a:t>III</a:t>
            </a:r>
            <a:r>
              <a:rPr kumimoji="1" lang="ja-JP" altLang="en-US"/>
              <a:t>：</a:t>
            </a:r>
            <a:r>
              <a:rPr kumimoji="1" lang="en-US" altLang="ja-JP"/>
              <a:t>TOEIC 300</a:t>
            </a:r>
            <a:r>
              <a:rPr kumimoji="1" lang="ja-JP" altLang="en-US"/>
              <a:t>点未満で不可</a:t>
            </a:r>
          </a:p>
          <a:p>
            <a:r>
              <a:rPr kumimoji="1" lang="en-US" altLang="ja-JP"/>
              <a:t>e</a:t>
            </a:r>
            <a:r>
              <a:rPr kumimoji="1" lang="ja-JP" altLang="en-US"/>
              <a:t>ラーニング英語</a:t>
            </a:r>
            <a:r>
              <a:rPr kumimoji="1" lang="en-US" altLang="ja-JP"/>
              <a:t>IV</a:t>
            </a:r>
            <a:r>
              <a:rPr kumimoji="1" lang="ja-JP" altLang="en-US"/>
              <a:t>：</a:t>
            </a:r>
            <a:r>
              <a:rPr kumimoji="1" lang="en-US" altLang="ja-JP"/>
              <a:t>TOEIC 350</a:t>
            </a:r>
            <a:r>
              <a:rPr kumimoji="1" lang="ja-JP" altLang="en-US"/>
              <a:t>点未満で不可</a:t>
            </a:r>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24</a:t>
            </a:fld>
            <a:endParaRPr lang="en-US"/>
          </a:p>
        </p:txBody>
      </p:sp>
    </p:spTree>
    <p:extLst>
      <p:ext uri="{BB962C8B-B14F-4D97-AF65-F5344CB8AC3E}">
        <p14:creationId xmlns:p14="http://schemas.microsoft.com/office/powerpoint/2010/main" val="273847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27</a:t>
            </a:fld>
            <a:endParaRPr lang="en-US"/>
          </a:p>
        </p:txBody>
      </p:sp>
    </p:spTree>
    <p:extLst>
      <p:ext uri="{BB962C8B-B14F-4D97-AF65-F5344CB8AC3E}">
        <p14:creationId xmlns:p14="http://schemas.microsoft.com/office/powerpoint/2010/main" val="3390193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28</a:t>
            </a:fld>
            <a:endParaRPr lang="en-US"/>
          </a:p>
        </p:txBody>
      </p:sp>
    </p:spTree>
    <p:extLst>
      <p:ext uri="{BB962C8B-B14F-4D97-AF65-F5344CB8AC3E}">
        <p14:creationId xmlns:p14="http://schemas.microsoft.com/office/powerpoint/2010/main" val="291537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ガイダンスでは、科目の概要説明と受講の呼びかけのみ行う</a:t>
            </a:r>
            <a:endParaRPr kumimoji="1" lang="en-US" altLang="ja-JP"/>
          </a:p>
          <a:p>
            <a:r>
              <a:rPr kumimoji="1" lang="ja-JP" altLang="en-US"/>
              <a:t>詳細は、</a:t>
            </a:r>
            <a:r>
              <a:rPr kumimoji="1" lang="en-US" altLang="ja-JP" err="1"/>
              <a:t>WebClass</a:t>
            </a:r>
            <a:r>
              <a:rPr kumimoji="1" lang="en-US" altLang="ja-JP"/>
              <a:t> </a:t>
            </a:r>
            <a:r>
              <a:rPr kumimoji="1" lang="ja-JP" altLang="en-US"/>
              <a:t>で説明</a:t>
            </a:r>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29</a:t>
            </a:fld>
            <a:endParaRPr lang="en-US"/>
          </a:p>
        </p:txBody>
      </p:sp>
    </p:spTree>
    <p:extLst>
      <p:ext uri="{BB962C8B-B14F-4D97-AF65-F5344CB8AC3E}">
        <p14:creationId xmlns:p14="http://schemas.microsoft.com/office/powerpoint/2010/main" val="2994036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D2E1E-736E-47DB-9544-043CA732B0EB}" type="datetime1">
              <a:rPr kumimoji="0" lang="ja-JP" altLang="en-US" sz="1200" b="0"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2024/9/27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2B151B-D7D1-48E5-8230-5AADBC794F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108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スキップ可能なスライド</a:t>
            </a:r>
            <a:endParaRPr kumimoji="1" lang="en-US" altLang="ja-JP"/>
          </a:p>
          <a:p>
            <a:r>
              <a:rPr kumimoji="1" lang="ja-JP" altLang="en-US"/>
              <a:t>（</a:t>
            </a:r>
            <a:r>
              <a:rPr kumimoji="1" lang="en-US" altLang="ja-JP" err="1"/>
              <a:t>WebClass</a:t>
            </a:r>
            <a:r>
              <a:rPr kumimoji="1" lang="en-US" altLang="ja-JP"/>
              <a:t> </a:t>
            </a:r>
            <a:r>
              <a:rPr kumimoji="1" lang="ja-JP" altLang="en-US"/>
              <a:t>で詳細説明あり）</a:t>
            </a:r>
            <a:endParaRPr kumimoji="1" lang="en-US" altLang="ja-JP"/>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34</a:t>
            </a:fld>
            <a:endParaRPr lang="en-US"/>
          </a:p>
        </p:txBody>
      </p:sp>
    </p:spTree>
    <p:extLst>
      <p:ext uri="{BB962C8B-B14F-4D97-AF65-F5344CB8AC3E}">
        <p14:creationId xmlns:p14="http://schemas.microsoft.com/office/powerpoint/2010/main" val="3155967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35</a:t>
            </a:fld>
            <a:endParaRPr lang="en-US"/>
          </a:p>
        </p:txBody>
      </p:sp>
    </p:spTree>
    <p:extLst>
      <p:ext uri="{BB962C8B-B14F-4D97-AF65-F5344CB8AC3E}">
        <p14:creationId xmlns:p14="http://schemas.microsoft.com/office/powerpoint/2010/main" val="3274316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37</a:t>
            </a:fld>
            <a:endParaRPr lang="en-US"/>
          </a:p>
        </p:txBody>
      </p:sp>
    </p:spTree>
    <p:extLst>
      <p:ext uri="{BB962C8B-B14F-4D97-AF65-F5344CB8AC3E}">
        <p14:creationId xmlns:p14="http://schemas.microsoft.com/office/powerpoint/2010/main" val="3281597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hlinkClick r:id="rId3"/>
              </a:rPr>
              <a:t>独立行政法人 大学改革支援・学位授与機構 </a:t>
            </a:r>
            <a:r>
              <a:rPr lang="en-US" altLang="ja-JP">
                <a:hlinkClick r:id="rId3"/>
              </a:rPr>
              <a:t>(niad.ac.jp)</a:t>
            </a:r>
            <a:endParaRPr lang="en-US" altLang="ja-JP"/>
          </a:p>
          <a:p>
            <a:r>
              <a:rPr kumimoji="1" lang="ja-JP" altLang="en-US"/>
              <a:t>で学位申請・取得が可能</a:t>
            </a:r>
          </a:p>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38</a:t>
            </a:fld>
            <a:endParaRPr lang="en-US"/>
          </a:p>
        </p:txBody>
      </p:sp>
    </p:spTree>
    <p:extLst>
      <p:ext uri="{BB962C8B-B14F-4D97-AF65-F5344CB8AC3E}">
        <p14:creationId xmlns:p14="http://schemas.microsoft.com/office/powerpoint/2010/main" val="3969192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スキップ可能なスライド</a:t>
            </a:r>
            <a:endParaRPr kumimoji="1" lang="en-US" altLang="ja-JP"/>
          </a:p>
          <a:p>
            <a:r>
              <a:rPr kumimoji="1" lang="ja-JP" altLang="en-US"/>
              <a:t>（</a:t>
            </a:r>
            <a:r>
              <a:rPr kumimoji="1" lang="en-US" altLang="ja-JP" err="1"/>
              <a:t>WebClass</a:t>
            </a:r>
            <a:r>
              <a:rPr kumimoji="1" lang="en-US" altLang="ja-JP"/>
              <a:t> </a:t>
            </a:r>
            <a:r>
              <a:rPr kumimoji="1" lang="ja-JP" altLang="en-US"/>
              <a:t>で詳細説明あり）</a:t>
            </a:r>
            <a:endParaRPr kumimoji="1" lang="en-US" altLang="ja-JP"/>
          </a:p>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39</a:t>
            </a:fld>
            <a:endParaRPr lang="en-US"/>
          </a:p>
        </p:txBody>
      </p:sp>
    </p:spTree>
    <p:extLst>
      <p:ext uri="{BB962C8B-B14F-4D97-AF65-F5344CB8AC3E}">
        <p14:creationId xmlns:p14="http://schemas.microsoft.com/office/powerpoint/2010/main" val="548076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スキップ可能なスライド</a:t>
            </a:r>
            <a:endParaRPr kumimoji="1" lang="en-US" altLang="ja-JP"/>
          </a:p>
          <a:p>
            <a:r>
              <a:rPr kumimoji="1" lang="ja-JP" altLang="en-US"/>
              <a:t>（</a:t>
            </a:r>
            <a:r>
              <a:rPr kumimoji="1" lang="en-US" altLang="ja-JP" err="1"/>
              <a:t>WebClass</a:t>
            </a:r>
            <a:r>
              <a:rPr kumimoji="1" lang="en-US" altLang="ja-JP"/>
              <a:t> </a:t>
            </a:r>
            <a:r>
              <a:rPr kumimoji="1" lang="ja-JP" altLang="en-US"/>
              <a:t>で詳細説明あり）</a:t>
            </a:r>
            <a:endParaRPr kumimoji="1" lang="en-US" altLang="ja-JP"/>
          </a:p>
          <a:p>
            <a:endParaRPr kumimoji="1" lang="ja-JP" altLang="en-US"/>
          </a:p>
        </p:txBody>
      </p:sp>
      <p:sp>
        <p:nvSpPr>
          <p:cNvPr id="4" name="日付プレースホルダー 3"/>
          <p:cNvSpPr>
            <a:spLocks noGrp="1"/>
          </p:cNvSpPr>
          <p:nvPr>
            <p:ph type="dt" idx="10"/>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11"/>
          </p:nvPr>
        </p:nvSpPr>
        <p:spPr/>
        <p:txBody>
          <a:bodyPr/>
          <a:lstStyle/>
          <a:p>
            <a:pPr rtl="0"/>
            <a:fld id="{9C2B151B-D7D1-48E5-8230-5AADBC794F88}" type="slidenum">
              <a:rPr lang="en-US" smtClean="0"/>
              <a:t>40</a:t>
            </a:fld>
            <a:endParaRPr lang="en-US"/>
          </a:p>
        </p:txBody>
      </p:sp>
    </p:spTree>
    <p:extLst>
      <p:ext uri="{BB962C8B-B14F-4D97-AF65-F5344CB8AC3E}">
        <p14:creationId xmlns:p14="http://schemas.microsoft.com/office/powerpoint/2010/main" val="14881283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pPr rtl="0"/>
            <a:fld id="{12CD2E1E-736E-47DB-9544-043CA732B0EB}" type="datetime1">
              <a:rPr lang="ja-JP" altLang="en-US" smtClean="0"/>
              <a:t>2024/9/27</a:t>
            </a:fld>
            <a:endParaRPr lang="en-US"/>
          </a:p>
        </p:txBody>
      </p:sp>
      <p:sp>
        <p:nvSpPr>
          <p:cNvPr id="5" name="スライド番号プレースホルダー 4"/>
          <p:cNvSpPr>
            <a:spLocks noGrp="1"/>
          </p:cNvSpPr>
          <p:nvPr>
            <p:ph type="sldNum" sz="quarter" idx="5"/>
          </p:nvPr>
        </p:nvSpPr>
        <p:spPr/>
        <p:txBody>
          <a:bodyPr/>
          <a:lstStyle/>
          <a:p>
            <a:pPr rtl="0"/>
            <a:fld id="{9C2B151B-D7D1-48E5-8230-5AADBC794F88}" type="slidenum">
              <a:rPr lang="en-US" smtClean="0"/>
              <a:t>44</a:t>
            </a:fld>
            <a:endParaRPr lang="en-US"/>
          </a:p>
        </p:txBody>
      </p:sp>
    </p:spTree>
    <p:extLst>
      <p:ext uri="{BB962C8B-B14F-4D97-AF65-F5344CB8AC3E}">
        <p14:creationId xmlns:p14="http://schemas.microsoft.com/office/powerpoint/2010/main" val="3786478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ja-JP" altLang="en-US"/>
              <a:t>マスター タイトルの書式設定</a:t>
            </a:r>
            <a:endParaRPr lang="en-US"/>
          </a:p>
        </p:txBody>
      </p:sp>
      <p:sp>
        <p:nvSpPr>
          <p:cNvPr id="3" name="サブタイトル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ja-JP" altLang="en-US"/>
              <a:t>マスター サブタイトルの書式設定</a:t>
            </a:r>
            <a:endParaRPr lang="en-US"/>
          </a:p>
        </p:txBody>
      </p:sp>
      <p:cxnSp>
        <p:nvCxnSpPr>
          <p:cNvPr id="9" name="直線​​コネクタ(S)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日付プレースホルダー 3">
            <a:extLst>
              <a:ext uri="{FF2B5EF4-FFF2-40B4-BE49-F238E27FC236}">
                <a16:creationId xmlns:a16="http://schemas.microsoft.com/office/drawing/2014/main" id="{9925CCF1-92C0-4AF3-BFAF-4921631915AB}"/>
              </a:ext>
            </a:extLst>
          </p:cNvPr>
          <p:cNvSpPr>
            <a:spLocks noGrp="1"/>
          </p:cNvSpPr>
          <p:nvPr>
            <p:ph type="dt" sz="half" idx="10"/>
          </p:nvPr>
        </p:nvSpPr>
        <p:spPr>
          <a:xfrm>
            <a:off x="8218426" y="6446838"/>
            <a:ext cx="2584850" cy="365125"/>
          </a:xfrm>
          <a:prstGeom prst="rect">
            <a:avLst/>
          </a:prstGeom>
        </p:spPr>
        <p:txBody>
          <a:bodyPr rtlCol="0"/>
          <a:lstStyle/>
          <a:p>
            <a:pPr rtl="0"/>
            <a:fld id="{03496EA7-3ED1-4297-A13C-24124DE2B13A}" type="datetime1">
              <a:rPr lang="ja-JP" altLang="en-US" smtClean="0"/>
              <a:t>2024/9/27</a:t>
            </a:fld>
            <a:endParaRPr lang="en-US"/>
          </a:p>
        </p:txBody>
      </p:sp>
      <p:sp>
        <p:nvSpPr>
          <p:cNvPr id="5" name="フッター プレースホルダー 4">
            <a:extLst>
              <a:ext uri="{FF2B5EF4-FFF2-40B4-BE49-F238E27FC236}">
                <a16:creationId xmlns:a16="http://schemas.microsoft.com/office/drawing/2014/main" id="{051A78A9-3DFF-4937-A9F2-5D8CF495F367}"/>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6" name="スライド番号プレースホルダー 5">
            <a:extLst>
              <a:ext uri="{FF2B5EF4-FFF2-40B4-BE49-F238E27FC236}">
                <a16:creationId xmlns:a16="http://schemas.microsoft.com/office/drawing/2014/main" id="{5FAEB271-5CC0-4759-BC6E-8BE53AB227C0}"/>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コンテンツ プレースホルダー 2"/>
          <p:cNvSpPr>
            <a:spLocks noGrp="1"/>
          </p:cNvSpPr>
          <p:nvPr>
            <p:ph idx="1"/>
          </p:nvPr>
        </p:nvSpPr>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 ヘッダー">
    <p:bg>
      <p:bgPr>
        <a:solidFill>
          <a:schemeClr val="bg1"/>
        </a:solidFill>
        <a:effectLst/>
      </p:bgPr>
    </p:bg>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ja-JP" altLang="en-US"/>
              <a:t>マスター タイトルの書式設定</a:t>
            </a:r>
            <a:endParaRPr lang="en-US"/>
          </a:p>
        </p:txBody>
      </p:sp>
      <p:sp>
        <p:nvSpPr>
          <p:cNvPr id="3" name="テキスト プレースホルダー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a:t>マスター テキストの書式設定</a:t>
            </a:r>
          </a:p>
        </p:txBody>
      </p:sp>
      <p:cxnSp>
        <p:nvCxnSpPr>
          <p:cNvPr id="9" name="直線​​コネクタ(S)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日付プレースホルダー 6">
            <a:extLst>
              <a:ext uri="{FF2B5EF4-FFF2-40B4-BE49-F238E27FC236}">
                <a16:creationId xmlns:a16="http://schemas.microsoft.com/office/drawing/2014/main" id="{AAF2E137-EC28-48F8-9198-1F02539029B6}"/>
              </a:ext>
            </a:extLst>
          </p:cNvPr>
          <p:cNvSpPr>
            <a:spLocks noGrp="1"/>
          </p:cNvSpPr>
          <p:nvPr>
            <p:ph type="dt" sz="half" idx="10"/>
          </p:nvPr>
        </p:nvSpPr>
        <p:spPr>
          <a:xfrm>
            <a:off x="8218426" y="6446838"/>
            <a:ext cx="2584850" cy="365125"/>
          </a:xfrm>
          <a:prstGeom prst="rect">
            <a:avLst/>
          </a:prstGeom>
        </p:spPr>
        <p:txBody>
          <a:bodyPr rtlCol="0"/>
          <a:lstStyle/>
          <a:p>
            <a:pPr rtl="0"/>
            <a:fld id="{83FAE9EC-F641-49D1-8818-C6EAB532FF50}" type="datetime1">
              <a:rPr lang="ja-JP" altLang="en-US" smtClean="0"/>
              <a:t>2024/9/27</a:t>
            </a:fld>
            <a:endParaRPr lang="en-US"/>
          </a:p>
        </p:txBody>
      </p:sp>
      <p:sp>
        <p:nvSpPr>
          <p:cNvPr id="8" name="フッター プレースホルダー 7">
            <a:extLst>
              <a:ext uri="{FF2B5EF4-FFF2-40B4-BE49-F238E27FC236}">
                <a16:creationId xmlns:a16="http://schemas.microsoft.com/office/drawing/2014/main" id="{189422CD-6F62-4DD6-89EF-07A60B42D219}"/>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11" name="スライド番号プレースホルダー 10">
            <a:extLst>
              <a:ext uri="{FF2B5EF4-FFF2-40B4-BE49-F238E27FC236}">
                <a16:creationId xmlns:a16="http://schemas.microsoft.com/office/drawing/2014/main" id="{69C6AFF8-42B4-4D05-969B-9F5FB3355555}"/>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タイトル 7"/>
          <p:cNvSpPr>
            <a:spLocks noGrp="1"/>
          </p:cNvSpPr>
          <p:nvPr>
            <p:ph type="title"/>
          </p:nvPr>
        </p:nvSpPr>
        <p:spPr>
          <a:xfrm>
            <a:off x="1097280" y="286603"/>
            <a:ext cx="10058400" cy="1450757"/>
          </a:xfrm>
        </p:spPr>
        <p:txBody>
          <a:bodyPr rtlCol="0"/>
          <a:lstStyle/>
          <a:p>
            <a:pPr rtl="0"/>
            <a:r>
              <a:rPr lang="ja-JP" altLang="en-US"/>
              <a:t>マスター タイトルの書式設定</a:t>
            </a:r>
            <a:endParaRPr lang="en-US"/>
          </a:p>
        </p:txBody>
      </p:sp>
      <p:sp>
        <p:nvSpPr>
          <p:cNvPr id="3" name="コンテンツ プレースホルダー 2"/>
          <p:cNvSpPr>
            <a:spLocks noGrp="1"/>
          </p:cNvSpPr>
          <p:nvPr>
            <p:ph sz="half" idx="1"/>
          </p:nvPr>
        </p:nvSpPr>
        <p:spPr>
          <a:xfrm>
            <a:off x="1097280" y="2120900"/>
            <a:ext cx="4639736" cy="3748193"/>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コンテンツ プレースホルダー 3"/>
          <p:cNvSpPr>
            <a:spLocks noGrp="1"/>
          </p:cNvSpPr>
          <p:nvPr>
            <p:ph sz="half" idx="2"/>
          </p:nvPr>
        </p:nvSpPr>
        <p:spPr>
          <a:xfrm>
            <a:off x="6515944" y="2120900"/>
            <a:ext cx="4639736" cy="3748194"/>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2" name="日付プレースホルダー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rtlCol="0"/>
          <a:lstStyle/>
          <a:p>
            <a:pPr rtl="0"/>
            <a:fld id="{DB43ECC2-B0E5-4875-9C28-6BDA7278145C}" type="datetime1">
              <a:rPr lang="ja-JP" altLang="en-US" smtClean="0"/>
              <a:t>2024/9/27</a:t>
            </a:fld>
            <a:endParaRPr lang="en-US"/>
          </a:p>
        </p:txBody>
      </p:sp>
      <p:sp>
        <p:nvSpPr>
          <p:cNvPr id="9" name="フッター プレースホルダー 8">
            <a:extLst>
              <a:ext uri="{FF2B5EF4-FFF2-40B4-BE49-F238E27FC236}">
                <a16:creationId xmlns:a16="http://schemas.microsoft.com/office/drawing/2014/main" id="{4690D34E-7EBD-44B2-83CA-4C126A18D7EF}"/>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10" name="スライド番号プレースホルダー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タイトル 9"/>
          <p:cNvSpPr>
            <a:spLocks noGrp="1"/>
          </p:cNvSpPr>
          <p:nvPr>
            <p:ph type="title"/>
          </p:nvPr>
        </p:nvSpPr>
        <p:spPr>
          <a:xfrm>
            <a:off x="1097280" y="286603"/>
            <a:ext cx="10058400" cy="1450757"/>
          </a:xfrm>
        </p:spPr>
        <p:txBody>
          <a:bodyPr rtlCol="0"/>
          <a:lstStyle/>
          <a:p>
            <a:pPr rtl="0"/>
            <a:r>
              <a:rPr lang="ja-JP" altLang="en-US"/>
              <a:t>マスター タイトルの書式設定</a:t>
            </a:r>
            <a:endParaRPr lang="en-US"/>
          </a:p>
        </p:txBody>
      </p:sp>
      <p:sp>
        <p:nvSpPr>
          <p:cNvPr id="3" name="テキスト プレースホルダー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4" name="コンテンツ プレースホルダー 3"/>
          <p:cNvSpPr>
            <a:spLocks noGrp="1"/>
          </p:cNvSpPr>
          <p:nvPr>
            <p:ph sz="half" idx="2"/>
          </p:nvPr>
        </p:nvSpPr>
        <p:spPr>
          <a:xfrm>
            <a:off x="1097280" y="2958274"/>
            <a:ext cx="4639736" cy="2910821"/>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5" name="テキスト プレースホルダー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6" name="コンテンツ プレースホルダー 5"/>
          <p:cNvSpPr>
            <a:spLocks noGrp="1"/>
          </p:cNvSpPr>
          <p:nvPr>
            <p:ph sz="quarter" idx="4"/>
          </p:nvPr>
        </p:nvSpPr>
        <p:spPr>
          <a:xfrm>
            <a:off x="6515944" y="2958273"/>
            <a:ext cx="4639736" cy="2910821"/>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2" name="日付プレースホルダー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rtlCol="0"/>
          <a:lstStyle/>
          <a:p>
            <a:pPr rtl="0"/>
            <a:fld id="{FA5138DC-E271-41C8-BE65-2AC8ADEEA4A9}" type="datetime1">
              <a:rPr lang="ja-JP" altLang="en-US" smtClean="0"/>
              <a:t>2024/9/27</a:t>
            </a:fld>
            <a:endParaRPr lang="en-US"/>
          </a:p>
        </p:txBody>
      </p:sp>
      <p:sp>
        <p:nvSpPr>
          <p:cNvPr id="11" name="フッター プレースホルダー 10">
            <a:extLst>
              <a:ext uri="{FF2B5EF4-FFF2-40B4-BE49-F238E27FC236}">
                <a16:creationId xmlns:a16="http://schemas.microsoft.com/office/drawing/2014/main" id="{D052F5BC-98E0-4D60-AD67-9547738B7DD4}"/>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12" name="スライド番号プレースホルダー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6" name="日付プレースホルダー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rtlCol="0"/>
          <a:lstStyle/>
          <a:p>
            <a:pPr rtl="0"/>
            <a:fld id="{8F26F9E0-B2BB-4E8F-A353-6B1AF083078D}" type="datetime1">
              <a:rPr lang="ja-JP" altLang="en-US" smtClean="0"/>
              <a:t>2024/9/27</a:t>
            </a:fld>
            <a:endParaRPr lang="en-US"/>
          </a:p>
        </p:txBody>
      </p:sp>
      <p:sp>
        <p:nvSpPr>
          <p:cNvPr id="7" name="フッター プレースホルダー 6">
            <a:extLst>
              <a:ext uri="{FF2B5EF4-FFF2-40B4-BE49-F238E27FC236}">
                <a16:creationId xmlns:a16="http://schemas.microsoft.com/office/drawing/2014/main" id="{EED72207-24CA-42B7-A975-2F8E41CBA904}"/>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8" name="スライド番号プレースホルダー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日付プレースホルダー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rtlCol="0"/>
          <a:lstStyle/>
          <a:p>
            <a:pPr rtl="0"/>
            <a:fld id="{345DEE80-C133-4C82-BA52-6E6A78DF5359}" type="datetime1">
              <a:rPr lang="ja-JP" altLang="en-US" smtClean="0"/>
              <a:t>2024/9/27</a:t>
            </a:fld>
            <a:endParaRPr lang="en-US"/>
          </a:p>
        </p:txBody>
      </p:sp>
      <p:sp>
        <p:nvSpPr>
          <p:cNvPr id="3" name="フッター プレースホルダー 2">
            <a:extLst>
              <a:ext uri="{FF2B5EF4-FFF2-40B4-BE49-F238E27FC236}">
                <a16:creationId xmlns:a16="http://schemas.microsoft.com/office/drawing/2014/main" id="{05915714-6BBA-4593-8591-4E26F7D58D9F}"/>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4" name="スライド番号プレースホルダー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キャプション付きのコンテンツ">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ja-JP" altLang="en-US"/>
              <a:t>マスター タイトルの書式設定</a:t>
            </a:r>
            <a:endParaRPr lang="en-US"/>
          </a:p>
        </p:txBody>
      </p:sp>
      <p:sp>
        <p:nvSpPr>
          <p:cNvPr id="3" name="コンテンツ プレースホルダー 2"/>
          <p:cNvSpPr>
            <a:spLocks noGrp="1"/>
          </p:cNvSpPr>
          <p:nvPr>
            <p:ph idx="1"/>
          </p:nvPr>
        </p:nvSpPr>
        <p:spPr>
          <a:xfrm>
            <a:off x="5458984" y="812799"/>
            <a:ext cx="5928344" cy="5294757"/>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テキスト プレースホルダー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
        <p:nvSpPr>
          <p:cNvPr id="5" name="日付プレースホルダー 4"/>
          <p:cNvSpPr>
            <a:spLocks noGrp="1"/>
          </p:cNvSpPr>
          <p:nvPr>
            <p:ph type="dt" sz="half" idx="10"/>
          </p:nvPr>
        </p:nvSpPr>
        <p:spPr>
          <a:xfrm>
            <a:off x="643464" y="6446520"/>
            <a:ext cx="3517568" cy="365125"/>
          </a:xfrm>
          <a:prstGeom prst="rect">
            <a:avLst/>
          </a:prstGeom>
        </p:spPr>
        <p:txBody>
          <a:bodyPr rtlCol="0"/>
          <a:lstStyle>
            <a:lvl1pPr algn="l">
              <a:defRPr/>
            </a:lvl1pPr>
          </a:lstStyle>
          <a:p>
            <a:pPr rtl="0"/>
            <a:fld id="{5D48F394-EB73-4DAF-B9DC-4B7F06E8D586}" type="datetime1">
              <a:rPr lang="ja-JP" altLang="en-US" smtClean="0"/>
              <a:t>2024/9/27</a:t>
            </a:fld>
            <a:endParaRPr lang="en-US"/>
          </a:p>
        </p:txBody>
      </p:sp>
      <p:sp>
        <p:nvSpPr>
          <p:cNvPr id="6" name="フッター プレースホルダー 5"/>
          <p:cNvSpPr>
            <a:spLocks noGrp="1"/>
          </p:cNvSpPr>
          <p:nvPr>
            <p:ph type="ftr" sz="quarter" idx="11"/>
          </p:nvPr>
        </p:nvSpPr>
        <p:spPr>
          <a:xfrm>
            <a:off x="5458983" y="6446520"/>
            <a:ext cx="5334019" cy="365125"/>
          </a:xfrm>
          <a:prstGeom prst="rect">
            <a:avLst/>
          </a:prstGeom>
        </p:spPr>
        <p:txBody>
          <a:bodyPr rtlCol="0"/>
          <a:lstStyle>
            <a:lvl1pPr algn="l">
              <a:defRPr>
                <a:solidFill>
                  <a:schemeClr val="tx2"/>
                </a:solidFill>
              </a:defRPr>
            </a:lvl1pPr>
          </a:lstStyle>
          <a:p>
            <a:pPr rtl="0"/>
            <a:endParaRPr lang="en-US"/>
          </a:p>
        </p:txBody>
      </p:sp>
      <p:sp>
        <p:nvSpPr>
          <p:cNvPr id="7" name="スライド番号プレースホルダー 6"/>
          <p:cNvSpPr>
            <a:spLocks noGrp="1"/>
          </p:cNvSpPr>
          <p:nvPr>
            <p:ph type="sldNum" sz="quarter" idx="12"/>
          </p:nvPr>
        </p:nvSpPr>
        <p:spPr>
          <a:xfrm>
            <a:off x="10993582" y="6446838"/>
            <a:ext cx="780010" cy="365125"/>
          </a:xfrm>
          <a:prstGeom prst="rect">
            <a:avLst/>
          </a:prstGeom>
        </p:spPr>
        <p:txBody>
          <a:bodyPr rtlCol="0"/>
          <a:lstStyle>
            <a:lvl1pPr>
              <a:defRPr>
                <a:solidFill>
                  <a:schemeClr val="tx2"/>
                </a:solidFill>
              </a:defRPr>
            </a:lvl1pPr>
          </a:lstStyle>
          <a:p>
            <a:pPr rtl="0"/>
            <a:fld id="{3A98EE3D-8CD1-4C3F-BD1C-C98C9596463C}" type="slidenum">
              <a:rPr lang="en-US" smtClean="0"/>
              <a:pPr rtl="0"/>
              <a:t>‹#›</a:t>
            </a:fld>
            <a:endParaRPr lang="en-US"/>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キャプション付きの図">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図プレースホルダー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en-US"/>
          </a:p>
        </p:txBody>
      </p:sp>
      <p:sp>
        <p:nvSpPr>
          <p:cNvPr id="2" name="タイトル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ja-JP" altLang="en-US"/>
              <a:t>マスター タイトルの書式設定</a:t>
            </a:r>
            <a:endParaRPr lang="en-US"/>
          </a:p>
        </p:txBody>
      </p:sp>
      <p:sp>
        <p:nvSpPr>
          <p:cNvPr id="4" name="テキスト プレースホルダー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
        <p:nvSpPr>
          <p:cNvPr id="5" name="日付プレースホルダー 4"/>
          <p:cNvSpPr>
            <a:spLocks noGrp="1"/>
          </p:cNvSpPr>
          <p:nvPr>
            <p:ph type="dt" sz="half" idx="10"/>
          </p:nvPr>
        </p:nvSpPr>
        <p:spPr>
          <a:xfrm>
            <a:off x="8218426" y="6446838"/>
            <a:ext cx="2584850" cy="365125"/>
          </a:xfrm>
          <a:prstGeom prst="rect">
            <a:avLst/>
          </a:prstGeom>
        </p:spPr>
        <p:txBody>
          <a:bodyPr rtlCol="0"/>
          <a:lstStyle>
            <a:lvl1pPr>
              <a:defRPr/>
            </a:lvl1pPr>
          </a:lstStyle>
          <a:p>
            <a:pPr rtl="0"/>
            <a:fld id="{37D32CA8-DFB3-42D1-9A93-81D658AB3F6D}" type="datetime1">
              <a:rPr lang="ja-JP" altLang="en-US" smtClean="0"/>
              <a:t>2024/9/27</a:t>
            </a:fld>
            <a:endParaRPr lang="en-US"/>
          </a:p>
        </p:txBody>
      </p:sp>
      <p:sp>
        <p:nvSpPr>
          <p:cNvPr id="6" name="フッター プレースホルダー 5"/>
          <p:cNvSpPr>
            <a:spLocks noGrp="1"/>
          </p:cNvSpPr>
          <p:nvPr>
            <p:ph type="ftr" sz="quarter" idx="11"/>
          </p:nvPr>
        </p:nvSpPr>
        <p:spPr>
          <a:xfrm>
            <a:off x="1097279" y="6446838"/>
            <a:ext cx="6818262" cy="365125"/>
          </a:xfrm>
          <a:prstGeom prst="rect">
            <a:avLst/>
          </a:prstGeom>
        </p:spPr>
        <p:txBody>
          <a:bodyPr rtlCol="0"/>
          <a:lstStyle/>
          <a:p>
            <a:pPr algn="l" rtl="0"/>
            <a:endParaRPr lang="en-US"/>
          </a:p>
        </p:txBody>
      </p:sp>
      <p:sp>
        <p:nvSpPr>
          <p:cNvPr id="7" name="スライド番号プレースホルダー 6"/>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lIns="45720" tIns="0" rIns="45720" bIns="0"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7" name="日付プレースホルダー 6">
            <a:extLst>
              <a:ext uri="{FF2B5EF4-FFF2-40B4-BE49-F238E27FC236}">
                <a16:creationId xmlns:a16="http://schemas.microsoft.com/office/drawing/2014/main" id="{7D5506EE-1026-4F35-9ACC-BD05BE0F9B36}"/>
              </a:ext>
            </a:extLst>
          </p:cNvPr>
          <p:cNvSpPr>
            <a:spLocks noGrp="1"/>
          </p:cNvSpPr>
          <p:nvPr>
            <p:ph type="dt" sz="half" idx="10"/>
          </p:nvPr>
        </p:nvSpPr>
        <p:spPr>
          <a:xfrm>
            <a:off x="8218426" y="6446838"/>
            <a:ext cx="2584850" cy="365125"/>
          </a:xfrm>
          <a:prstGeom prst="rect">
            <a:avLst/>
          </a:prstGeom>
        </p:spPr>
        <p:txBody>
          <a:bodyPr rtlCol="0"/>
          <a:lstStyle/>
          <a:p>
            <a:pPr rtl="0"/>
            <a:fld id="{07B4CE94-0898-4DE3-8AD0-0946AA04A64E}" type="datetime1">
              <a:rPr lang="ja-JP" altLang="en-US" smtClean="0"/>
              <a:t>2024/9/27</a:t>
            </a:fld>
            <a:endParaRPr lang="en-US"/>
          </a:p>
        </p:txBody>
      </p:sp>
      <p:sp>
        <p:nvSpPr>
          <p:cNvPr id="8" name="フッター プレースホルダー 7">
            <a:extLst>
              <a:ext uri="{FF2B5EF4-FFF2-40B4-BE49-F238E27FC236}">
                <a16:creationId xmlns:a16="http://schemas.microsoft.com/office/drawing/2014/main" id="{B7696E5F-8D95-4450-AE52-5438E6EDE2BF}"/>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9" name="スライド番号プレースホルダー 8">
            <a:extLst>
              <a:ext uri="{FF2B5EF4-FFF2-40B4-BE49-F238E27FC236}">
                <a16:creationId xmlns:a16="http://schemas.microsoft.com/office/drawing/2014/main" id="{999B2253-74CC-409E-BEB0-F8EFCFCB5629}"/>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9" name="長方形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縦書きタイトル 1"/>
          <p:cNvSpPr>
            <a:spLocks noGrp="1"/>
          </p:cNvSpPr>
          <p:nvPr>
            <p:ph type="title" orient="vert"/>
          </p:nvPr>
        </p:nvSpPr>
        <p:spPr>
          <a:xfrm>
            <a:off x="8724900" y="412302"/>
            <a:ext cx="2628900" cy="5759898"/>
          </a:xfrm>
        </p:spPr>
        <p:txBody>
          <a:bodyPr vert="eaVert" rtlCol="0"/>
          <a:lstStyle/>
          <a:p>
            <a:pPr rtl="0"/>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838200" y="412302"/>
            <a:ext cx="7734300" cy="5759898"/>
          </a:xfrm>
        </p:spPr>
        <p:txBody>
          <a:bodyPr vert="eaVert" lIns="45720" tIns="0" rIns="45720" bIns="0"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7" name="日付プレースホルダー 6">
            <a:extLst>
              <a:ext uri="{FF2B5EF4-FFF2-40B4-BE49-F238E27FC236}">
                <a16:creationId xmlns:a16="http://schemas.microsoft.com/office/drawing/2014/main" id="{AF33D6B0-F070-45C4-A472-19F432BE3932}"/>
              </a:ext>
            </a:extLst>
          </p:cNvPr>
          <p:cNvSpPr>
            <a:spLocks noGrp="1"/>
          </p:cNvSpPr>
          <p:nvPr>
            <p:ph type="dt" sz="half" idx="10"/>
          </p:nvPr>
        </p:nvSpPr>
        <p:spPr>
          <a:xfrm>
            <a:off x="8218426" y="6446838"/>
            <a:ext cx="2584850" cy="365125"/>
          </a:xfrm>
          <a:prstGeom prst="rect">
            <a:avLst/>
          </a:prstGeom>
        </p:spPr>
        <p:txBody>
          <a:bodyPr rtlCol="0"/>
          <a:lstStyle/>
          <a:p>
            <a:pPr rtl="0"/>
            <a:fld id="{C4A4181F-25C5-4F43-9D3D-6888EB50DD84}" type="datetime1">
              <a:rPr lang="ja-JP" altLang="en-US" smtClean="0"/>
              <a:t>2024/9/27</a:t>
            </a:fld>
            <a:endParaRPr lang="en-US"/>
          </a:p>
        </p:txBody>
      </p:sp>
      <p:sp>
        <p:nvSpPr>
          <p:cNvPr id="8" name="フッター プレースホルダー 7">
            <a:extLst>
              <a:ext uri="{FF2B5EF4-FFF2-40B4-BE49-F238E27FC236}">
                <a16:creationId xmlns:a16="http://schemas.microsoft.com/office/drawing/2014/main" id="{9975399F-DAB2-410D-967F-ED17E6F796E7}"/>
              </a:ext>
            </a:extLst>
          </p:cNvPr>
          <p:cNvSpPr>
            <a:spLocks noGrp="1"/>
          </p:cNvSpPr>
          <p:nvPr>
            <p:ph type="ftr" sz="quarter" idx="11"/>
          </p:nvPr>
        </p:nvSpPr>
        <p:spPr>
          <a:xfrm>
            <a:off x="1097279" y="6446838"/>
            <a:ext cx="6818262" cy="365125"/>
          </a:xfrm>
          <a:prstGeom prst="rect">
            <a:avLst/>
          </a:prstGeom>
        </p:spPr>
        <p:txBody>
          <a:bodyPr rtlCol="0"/>
          <a:lstStyle/>
          <a:p>
            <a:pPr rtl="0"/>
            <a:endParaRPr lang="en-US"/>
          </a:p>
        </p:txBody>
      </p:sp>
      <p:sp>
        <p:nvSpPr>
          <p:cNvPr id="10" name="スライド番号プレースホルダー 9">
            <a:extLst>
              <a:ext uri="{FF2B5EF4-FFF2-40B4-BE49-F238E27FC236}">
                <a16:creationId xmlns:a16="http://schemas.microsoft.com/office/drawing/2014/main" id="{F762A46F-6BE5-4D12-9412-5CA7672EA8EC}"/>
              </a:ext>
            </a:extLst>
          </p:cNvPr>
          <p:cNvSpPr>
            <a:spLocks noGrp="1"/>
          </p:cNvSpPr>
          <p:nvPr>
            <p:ph type="sldNum" sz="quarter" idx="12"/>
          </p:nvPr>
        </p:nvSpPr>
        <p:spPr>
          <a:xfrm>
            <a:off x="10993582" y="6446838"/>
            <a:ext cx="780010" cy="365125"/>
          </a:xfrm>
          <a:prstGeom prst="rect">
            <a:avLst/>
          </a:prstGeom>
        </p:spPr>
        <p:txBody>
          <a:bodyPr rtlCol="0"/>
          <a:lstStyle/>
          <a:p>
            <a:pPr rtl="0"/>
            <a:fld id="{3A98EE3D-8CD1-4C3F-BD1C-C98C9596463C}" type="slidenum">
              <a:rPr lang="en-US" smtClean="0"/>
              <a:t>‹#›</a:t>
            </a:fld>
            <a:endParaRPr lang="en-US"/>
          </a:p>
        </p:txBody>
      </p:sp>
    </p:spTree>
    <p:extLst>
      <p:ext uri="{BB962C8B-B14F-4D97-AF65-F5344CB8AC3E}">
        <p14:creationId xmlns:p14="http://schemas.microsoft.com/office/powerpoint/2010/main" val="761827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14" name="タイトル 13">
            <a:extLst>
              <a:ext uri="{FF2B5EF4-FFF2-40B4-BE49-F238E27FC236}">
                <a16:creationId xmlns:a16="http://schemas.microsoft.com/office/drawing/2014/main" id="{3174D238-82C9-BDA4-8796-765A38853588}"/>
              </a:ext>
            </a:extLst>
          </p:cNvPr>
          <p:cNvSpPr>
            <a:spLocks noGrp="1"/>
          </p:cNvSpPr>
          <p:nvPr>
            <p:ph type="title"/>
          </p:nvPr>
        </p:nvSpPr>
        <p:spPr>
          <a:xfrm>
            <a:off x="559041" y="260880"/>
            <a:ext cx="11082586" cy="578257"/>
          </a:xfrm>
          <a:prstGeom prst="rect">
            <a:avLst/>
          </a:prstGeom>
        </p:spPr>
        <p:txBody>
          <a:bodyPr anchor="t">
            <a:noAutofit/>
          </a:bodyPr>
          <a:lstStyle>
            <a:lvl1pPr>
              <a:defRPr sz="4000">
                <a:latin typeface="+mn-ea"/>
                <a:ea typeface="+mn-ea"/>
                <a:cs typeface="Roboto" panose="02000000000000000000" pitchFamily="2" charset="0"/>
              </a:defRPr>
            </a:lvl1pPr>
          </a:lstStyle>
          <a:p>
            <a:r>
              <a:rPr kumimoji="1" lang="ja-JP" altLang="en-US"/>
              <a:t>マスター タイトルの書式設定</a:t>
            </a:r>
          </a:p>
        </p:txBody>
      </p:sp>
      <p:sp>
        <p:nvSpPr>
          <p:cNvPr id="16" name="テキスト プレースホルダー 15">
            <a:extLst>
              <a:ext uri="{FF2B5EF4-FFF2-40B4-BE49-F238E27FC236}">
                <a16:creationId xmlns:a16="http://schemas.microsoft.com/office/drawing/2014/main" id="{E06C3C3A-F66E-75E5-AE51-B3968A186B12}"/>
              </a:ext>
            </a:extLst>
          </p:cNvPr>
          <p:cNvSpPr>
            <a:spLocks noGrp="1"/>
          </p:cNvSpPr>
          <p:nvPr>
            <p:ph type="body" sz="quarter" idx="13"/>
          </p:nvPr>
        </p:nvSpPr>
        <p:spPr>
          <a:xfrm>
            <a:off x="559041" y="1283172"/>
            <a:ext cx="11082586" cy="5490322"/>
          </a:xfrm>
          <a:prstGeom prst="rect">
            <a:avLst/>
          </a:prstGeom>
        </p:spPr>
        <p:txBody>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29098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51791" y="127580"/>
            <a:ext cx="11749378" cy="892840"/>
          </a:xfrm>
          <a:prstGeom prst="rect">
            <a:avLst/>
          </a:prstGeom>
        </p:spPr>
        <p:txBody>
          <a:bodyPr vert="horz" lIns="91440" tIns="45720" rIns="91440" bIns="45720" rtlCol="0" anchor="b">
            <a:normAutofit/>
          </a:bodyPr>
          <a:lstStyle/>
          <a:p>
            <a:pPr rtl="0"/>
            <a:r>
              <a:rPr lang="ja"/>
              <a:t>マスター タイトルの書式設定</a:t>
            </a:r>
            <a:endParaRPr lang="en-US"/>
          </a:p>
        </p:txBody>
      </p:sp>
      <p:sp>
        <p:nvSpPr>
          <p:cNvPr id="3" name="テキスト プレースホルダー 2"/>
          <p:cNvSpPr>
            <a:spLocks noGrp="1"/>
          </p:cNvSpPr>
          <p:nvPr>
            <p:ph type="body" idx="1"/>
          </p:nvPr>
        </p:nvSpPr>
        <p:spPr>
          <a:xfrm>
            <a:off x="251790" y="1265584"/>
            <a:ext cx="11749377" cy="5493026"/>
          </a:xfrm>
          <a:prstGeom prst="rect">
            <a:avLst/>
          </a:prstGeom>
        </p:spPr>
        <p:txBody>
          <a:bodyPr vert="horz" lIns="0" tIns="45720" rIns="0" bIns="45720" rtlCol="0">
            <a:normAutofit/>
          </a:bodyPr>
          <a:lstStyle/>
          <a:p>
            <a:pPr lvl="0" rtl="0"/>
            <a:r>
              <a:rPr lang="ja"/>
              <a:t>マスター テキストの書式設定</a:t>
            </a:r>
          </a:p>
          <a:p>
            <a:pPr lvl="1" rtl="0"/>
            <a:r>
              <a:rPr lang="ja"/>
              <a:t>第 2 レベル</a:t>
            </a:r>
          </a:p>
          <a:p>
            <a:pPr lvl="2" rtl="0"/>
            <a:r>
              <a:rPr lang="ja"/>
              <a:t>第 3 レベル</a:t>
            </a:r>
          </a:p>
          <a:p>
            <a:pPr lvl="3" rtl="0"/>
            <a:r>
              <a:rPr lang="ja"/>
              <a:t>第 4 レベル</a:t>
            </a:r>
          </a:p>
          <a:p>
            <a:pPr lvl="4" rtl="0"/>
            <a:r>
              <a:rPr lang="ja"/>
              <a:t>第 5 レベル</a:t>
            </a:r>
            <a:endParaRPr lang="en-US"/>
          </a:p>
        </p:txBody>
      </p:sp>
      <p:pic>
        <p:nvPicPr>
          <p:cNvPr id="5" name="図 5">
            <a:extLst>
              <a:ext uri="{FF2B5EF4-FFF2-40B4-BE49-F238E27FC236}">
                <a16:creationId xmlns:a16="http://schemas.microsoft.com/office/drawing/2014/main" id="{05AC52C4-75B7-4FF7-901F-2158F31AA1E7}"/>
              </a:ext>
            </a:extLst>
          </p:cNvPr>
          <p:cNvPicPr>
            <a:picLocks noChangeAspect="1"/>
          </p:cNvPicPr>
          <p:nvPr userDrawn="1"/>
        </p:nvPicPr>
        <p:blipFill>
          <a:blip r:embed="rId14"/>
          <a:stretch>
            <a:fillRect/>
          </a:stretch>
        </p:blipFill>
        <p:spPr>
          <a:xfrm>
            <a:off x="249865" y="1025380"/>
            <a:ext cx="11745431" cy="191867"/>
          </a:xfrm>
          <a:prstGeom prst="rect">
            <a:avLst/>
          </a:prstGeom>
        </p:spPr>
      </p:pic>
      <p:pic>
        <p:nvPicPr>
          <p:cNvPr id="6" name="図 6">
            <a:extLst>
              <a:ext uri="{FF2B5EF4-FFF2-40B4-BE49-F238E27FC236}">
                <a16:creationId xmlns:a16="http://schemas.microsoft.com/office/drawing/2014/main" id="{E7920D40-ED0B-4DA5-8EB3-DAE2AC96855E}"/>
              </a:ext>
            </a:extLst>
          </p:cNvPr>
          <p:cNvPicPr>
            <a:picLocks noChangeAspect="1"/>
          </p:cNvPicPr>
          <p:nvPr userDrawn="1"/>
        </p:nvPicPr>
        <p:blipFill>
          <a:blip r:embed="rId15"/>
          <a:stretch>
            <a:fillRect/>
          </a:stretch>
        </p:blipFill>
        <p:spPr>
          <a:xfrm>
            <a:off x="111050" y="6327913"/>
            <a:ext cx="1537498" cy="479034"/>
          </a:xfrm>
          <a:prstGeom prst="rect">
            <a:avLst/>
          </a:prstGeom>
        </p:spPr>
      </p:pic>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 id="2147483750" r:id="rId12"/>
  </p:sldLayoutIdLst>
  <p:hf sldNum="0" hdr="0" ftr="0"/>
  <p:txStyles>
    <p:titleStyle>
      <a:lvl1pPr algn="l" defTabSz="914400" rtl="0" eaLnBrk="1" latinLnBrk="0" hangingPunct="1">
        <a:lnSpc>
          <a:spcPct val="90000"/>
        </a:lnSpc>
        <a:spcBef>
          <a:spcPct val="0"/>
        </a:spcBef>
        <a:buNone/>
        <a:defRPr kumimoji="1" sz="4700" i="0" kern="1200" spc="-50" baseline="0">
          <a:solidFill>
            <a:schemeClr val="tx1">
              <a:lumMod val="75000"/>
              <a:lumOff val="25000"/>
            </a:schemeClr>
          </a:solidFill>
          <a:latin typeface="ＭＳ Ｐゴシック" panose="020B0600070205080204" pitchFamily="50" charset="-128"/>
          <a:ea typeface="ＭＳ Ｐゴシック" panose="020B0600070205080204" pitchFamily="50" charset="-128"/>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kumimoji="1" sz="2800"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kyomu-info2024@m.hiroshima-cu.ac.jp"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hiroshima-cu.ac.jp/private/c00064546/" TargetMode="Externa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hiroshima-cu.ac.jp/campuslife/category0010/"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rsw.office.hiroshima-cu.ac.jp/OpenSyllabus/" TargetMode="External"/><Relationship Id="rId4" Type="http://schemas.openxmlformats.org/officeDocument/2006/relationships/hyperlink" Target="https://www.hiroshima-cu.ac.jp/campuslife/c00032402/"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mailto:kyomu-info2024@m.hiroshima-cu.ac.jp"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FD68DA-43BA-4508-8DE2-BA9BB7B2FA5B}"/>
              </a:ext>
            </a:extLst>
          </p:cNvPr>
          <p:cNvSpPr>
            <a:spLocks noGrp="1"/>
          </p:cNvSpPr>
          <p:nvPr>
            <p:ph type="ctrTitle"/>
          </p:nvPr>
        </p:nvSpPr>
        <p:spPr>
          <a:xfrm>
            <a:off x="2470597" y="1315087"/>
            <a:ext cx="7250805" cy="1893625"/>
          </a:xfrm>
        </p:spPr>
        <p:txBody>
          <a:bodyPr rtlCol="0">
            <a:normAutofit fontScale="90000"/>
          </a:bodyPr>
          <a:lstStyle/>
          <a:p>
            <a:pPr algn="ctr"/>
            <a:r>
              <a:rPr lang="ja-JP" altLang="en-US" sz="4800">
                <a:latin typeface="Meiryo UI" panose="020B0604030504040204" pitchFamily="50" charset="-128"/>
                <a:ea typeface="Meiryo UI" panose="020B0604030504040204" pitchFamily="50" charset="-128"/>
              </a:rPr>
              <a:t>情報科学部　２，３年生</a:t>
            </a:r>
            <a:br>
              <a:rPr lang="en-US" altLang="ja-JP" sz="4800">
                <a:latin typeface="Meiryo UI" panose="020B0604030504040204" pitchFamily="50" charset="-128"/>
                <a:ea typeface="Meiryo UI" panose="020B0604030504040204" pitchFamily="50" charset="-128"/>
              </a:rPr>
            </a:br>
            <a:r>
              <a:rPr lang="ja-JP" altLang="en-US" sz="4800">
                <a:latin typeface="Meiryo UI" panose="020B0604030504040204" pitchFamily="50" charset="-128"/>
                <a:ea typeface="Meiryo UI" panose="020B0604030504040204" pitchFamily="50" charset="-128"/>
              </a:rPr>
              <a:t>後期ガイダンス</a:t>
            </a:r>
            <a:br>
              <a:rPr lang="en-US" altLang="ja-JP" sz="4800">
                <a:latin typeface="Meiryo UI" panose="020B0604030504040204" pitchFamily="50" charset="-128"/>
                <a:ea typeface="Meiryo UI" panose="020B0604030504040204" pitchFamily="50" charset="-128"/>
              </a:rPr>
            </a:br>
            <a:r>
              <a:rPr lang="ja-JP" altLang="en-US" sz="4800">
                <a:latin typeface="Meiryo UI" panose="020B0604030504040204" pitchFamily="50" charset="-128"/>
                <a:ea typeface="Meiryo UI" panose="020B0604030504040204" pitchFamily="50" charset="-128"/>
              </a:rPr>
              <a:t>教務関連の説明</a:t>
            </a:r>
            <a:endParaRPr lang="ja" sz="4800">
              <a:latin typeface="Meiryo UI" panose="020B0604030504040204" pitchFamily="50" charset="-128"/>
              <a:ea typeface="Meiryo UI" panose="020B0604030504040204" pitchFamily="50" charset="-128"/>
            </a:endParaRPr>
          </a:p>
        </p:txBody>
      </p:sp>
      <p:pic>
        <p:nvPicPr>
          <p:cNvPr id="6" name="図 6">
            <a:extLst>
              <a:ext uri="{FF2B5EF4-FFF2-40B4-BE49-F238E27FC236}">
                <a16:creationId xmlns:a16="http://schemas.microsoft.com/office/drawing/2014/main" id="{9C9361DF-274D-4156-BDDD-E31E1385A1C6}"/>
              </a:ext>
            </a:extLst>
          </p:cNvPr>
          <p:cNvPicPr>
            <a:picLocks noChangeAspect="1"/>
          </p:cNvPicPr>
          <p:nvPr/>
        </p:nvPicPr>
        <p:blipFill>
          <a:blip r:embed="rId3"/>
          <a:stretch>
            <a:fillRect/>
          </a:stretch>
        </p:blipFill>
        <p:spPr>
          <a:xfrm>
            <a:off x="9521687" y="54405"/>
            <a:ext cx="2544418" cy="792757"/>
          </a:xfrm>
          <a:prstGeom prst="rect">
            <a:avLst/>
          </a:prstGeom>
        </p:spPr>
      </p:pic>
      <p:sp>
        <p:nvSpPr>
          <p:cNvPr id="8" name="テキスト ボックス 7"/>
          <p:cNvSpPr txBox="1"/>
          <p:nvPr/>
        </p:nvSpPr>
        <p:spPr>
          <a:xfrm>
            <a:off x="2338419" y="5103442"/>
            <a:ext cx="7515161" cy="954107"/>
          </a:xfrm>
          <a:prstGeom prst="rect">
            <a:avLst/>
          </a:prstGeom>
          <a:noFill/>
          <a:ln>
            <a:solidFill>
              <a:schemeClr val="tx1"/>
            </a:solidFill>
          </a:ln>
        </p:spPr>
        <p:txBody>
          <a:bodyPr wrap="square" rtlCol="0" anchor="ctr">
            <a:spAutoFit/>
          </a:bodyPr>
          <a:lstStyle/>
          <a:p>
            <a:pPr algn="ct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不明な点や詳細に関する質問は教務委員へ</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a:p>
            <a:pPr algn="ct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hlinkClick r:id="rId4"/>
              </a:rPr>
              <a:t>kyomu-info2024@m.hiroshima-cu.ac.jp</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539715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説明内容</a:t>
            </a:r>
          </a:p>
        </p:txBody>
      </p:sp>
      <p:sp>
        <p:nvSpPr>
          <p:cNvPr id="3" name="コンテンツ プレースホルダー 2"/>
          <p:cNvSpPr>
            <a:spLocks noGrp="1"/>
          </p:cNvSpPr>
          <p:nvPr>
            <p:ph idx="1"/>
          </p:nvPr>
        </p:nvSpPr>
        <p:spPr>
          <a:xfrm>
            <a:off x="1697329" y="1265584"/>
            <a:ext cx="8080513" cy="5493026"/>
          </a:xfrm>
        </p:spPr>
        <p:txBody>
          <a:bodyPr>
            <a:normAutofit fontScale="92500" lnSpcReduction="10000"/>
          </a:bodyPr>
          <a:lstStyle/>
          <a:p>
            <a:pPr marL="514350" indent="-514350">
              <a:buFont typeface="+mj-lt"/>
              <a:buAutoNum type="arabicPeriod"/>
            </a:pPr>
            <a:r>
              <a:rPr lang="ja-JP" altLang="en-US"/>
              <a:t>履修登録（教務）関連の資料について</a:t>
            </a:r>
            <a:endParaRPr lang="en-US" altLang="ja-JP"/>
          </a:p>
          <a:p>
            <a:pPr marL="514350" indent="-514350">
              <a:buFont typeface="+mj-lt"/>
              <a:buAutoNum type="arabicPeriod"/>
            </a:pPr>
            <a:r>
              <a:rPr lang="ja-JP" altLang="en-US"/>
              <a:t>後期授業について</a:t>
            </a:r>
            <a:endParaRPr lang="en-US" altLang="ja-JP"/>
          </a:p>
          <a:p>
            <a:pPr marL="514350" indent="-514350">
              <a:buFont typeface="+mj-lt"/>
              <a:buAutoNum type="arabicPeriod"/>
            </a:pPr>
            <a:r>
              <a:rPr lang="ja-JP" altLang="en-US"/>
              <a:t>履修登録と再履修について</a:t>
            </a:r>
            <a:endParaRPr lang="en-US" altLang="ja-JP"/>
          </a:p>
          <a:p>
            <a:pPr marL="806958" lvl="1" indent="-514350"/>
            <a:r>
              <a:rPr kumimoji="1" lang="ja-JP" altLang="en-US"/>
              <a:t>情報科学基礎実験の履修方法について</a:t>
            </a:r>
            <a:endParaRPr kumimoji="1" lang="en-US" altLang="ja-JP"/>
          </a:p>
          <a:p>
            <a:pPr marL="806958" lvl="1" indent="-514350"/>
            <a:r>
              <a:rPr lang="ja-JP" altLang="en-US"/>
              <a:t>プログラミング等の再履修方法について</a:t>
            </a:r>
            <a:endParaRPr kumimoji="1" lang="en-US" altLang="ja-JP"/>
          </a:p>
          <a:p>
            <a:pPr marL="514350" indent="-514350">
              <a:buFont typeface="+mj-lt"/>
              <a:buAutoNum type="arabicPeriod"/>
            </a:pPr>
            <a:r>
              <a:rPr lang="ja-JP" altLang="en-US"/>
              <a:t>卒業</a:t>
            </a:r>
            <a:r>
              <a:rPr kumimoji="1" lang="ja-JP" altLang="en-US"/>
              <a:t>要件と進級</a:t>
            </a:r>
            <a:r>
              <a:rPr lang="ja-JP" altLang="en-US"/>
              <a:t>要件</a:t>
            </a:r>
            <a:r>
              <a:rPr kumimoji="1" lang="ja-JP" altLang="en-US"/>
              <a:t>について</a:t>
            </a:r>
            <a:endParaRPr kumimoji="1" lang="en-US" altLang="ja-JP"/>
          </a:p>
          <a:p>
            <a:pPr marL="514350" indent="-514350">
              <a:buFont typeface="+mj-lt"/>
              <a:buAutoNum type="arabicPeriod"/>
            </a:pPr>
            <a:r>
              <a:rPr lang="ja-JP" altLang="en-US"/>
              <a:t>産学連携教育科目について</a:t>
            </a:r>
            <a:endParaRPr lang="en-US" altLang="ja-JP"/>
          </a:p>
          <a:p>
            <a:pPr marL="514350" indent="-514350">
              <a:buFont typeface="+mj-lt"/>
              <a:buAutoNum type="arabicPeriod"/>
            </a:pPr>
            <a:r>
              <a:rPr kumimoji="1" lang="ja-JP" altLang="en-US"/>
              <a:t>イノベーション人材育成プログラム</a:t>
            </a:r>
            <a:endParaRPr kumimoji="1" lang="en-US" altLang="ja-JP"/>
          </a:p>
          <a:p>
            <a:pPr marL="514350" indent="-514350">
              <a:buFont typeface="+mj-lt"/>
              <a:buAutoNum type="arabicPeriod"/>
            </a:pPr>
            <a:r>
              <a:rPr lang="ja-JP" altLang="en-US"/>
              <a:t>困ったときは教員（チューター等）に相談</a:t>
            </a:r>
            <a:endParaRPr lang="en-US" altLang="ja-JP"/>
          </a:p>
          <a:p>
            <a:pPr marL="514350" indent="-514350">
              <a:buFont typeface="+mj-lt"/>
              <a:buAutoNum type="arabicPeriod"/>
            </a:pPr>
            <a:r>
              <a:rPr lang="ja-JP" altLang="en-US"/>
              <a:t>成績確認・指導（必携</a:t>
            </a:r>
            <a:r>
              <a:rPr lang="en-US" altLang="ja-JP"/>
              <a:t>PC</a:t>
            </a:r>
            <a:r>
              <a:rPr lang="ja-JP" altLang="en-US"/>
              <a:t>で）</a:t>
            </a:r>
            <a:endParaRPr lang="en-US" altLang="ja-JP"/>
          </a:p>
        </p:txBody>
      </p:sp>
      <p:pic>
        <p:nvPicPr>
          <p:cNvPr id="2050" name="Picture 2" descr="https://1.bp.blogspot.com/-1hlWbA1FuxI/WzC-xlo0olI/AAAAAAABNEo/ruNtJCuxmFMSte1Ywm0T9gVzVs3HN8lzgCLcBGAs/s800/presentation_shikibou_m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8272" y="2732808"/>
            <a:ext cx="2878848" cy="3494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399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1E9C258-474A-5EED-0F9C-3907F5FCFD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551" y="3690551"/>
            <a:ext cx="3167449" cy="3167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p:txBody>
          <a:bodyPr>
            <a:normAutofit/>
          </a:bodyPr>
          <a:lstStyle/>
          <a:p>
            <a:r>
              <a:rPr lang="ja-JP" altLang="en-US">
                <a:latin typeface="メイリオ" panose="020B0604030504040204" pitchFamily="50" charset="-128"/>
                <a:ea typeface="メイリオ" panose="020B0604030504040204" pitchFamily="50" charset="-128"/>
              </a:rPr>
              <a:t>１．履修登録（教務）関連の資料について</a:t>
            </a:r>
            <a:endParaRPr kumimoji="1" lang="ja-JP" altLang="en-US">
              <a:latin typeface="メイリオ" panose="020B0604030504040204" pitchFamily="50" charset="-128"/>
              <a:ea typeface="メイリオ" panose="020B0604030504040204" pitchFamily="50" charset="-128"/>
            </a:endParaRPr>
          </a:p>
        </p:txBody>
      </p:sp>
      <p:sp>
        <p:nvSpPr>
          <p:cNvPr id="5" name="テキスト ボックス 4"/>
          <p:cNvSpPr txBox="1"/>
          <p:nvPr/>
        </p:nvSpPr>
        <p:spPr>
          <a:xfrm>
            <a:off x="509652" y="1271454"/>
            <a:ext cx="11195273" cy="3970318"/>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後期ガイダンスでは，主に教務関係の重要な部分のみ説明します</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a:p>
            <a:pPr marL="457200" indent="-457200">
              <a:buFont typeface="Arial" panose="020B0604020202020204" pitchFamily="34" charset="0"/>
              <a:buChar char="•"/>
            </a:pP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資料は大学ホームページ右上のメニューより</a:t>
            </a: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2800" b="1">
                <a:solidFill>
                  <a:srgbClr val="0000CC"/>
                </a:solidFill>
                <a:latin typeface="メイリオ" panose="020B0604030504040204" pitchFamily="50" charset="-128"/>
                <a:ea typeface="メイリオ" panose="020B0604030504040204" pitchFamily="50" charset="-128"/>
                <a:cs typeface="Meiryo UI" panose="020B0604030504040204" pitchFamily="50" charset="-128"/>
              </a:rPr>
              <a:t>教育・学生生活 → 履修情報 → 履修登録関係資料</a:t>
            </a: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から確認できます．ガイダンス資料以外にも</a:t>
            </a: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重要な情報が掲載されていますので，</a:t>
            </a:r>
            <a:b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b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必ず確認してください．</a:t>
            </a:r>
          </a:p>
        </p:txBody>
      </p:sp>
    </p:spTree>
    <p:extLst>
      <p:ext uri="{BB962C8B-B14F-4D97-AF65-F5344CB8AC3E}">
        <p14:creationId xmlns:p14="http://schemas.microsoft.com/office/powerpoint/2010/main" val="410496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latin typeface="メイリオ" panose="020B0604030504040204" pitchFamily="50" charset="-128"/>
                <a:ea typeface="メイリオ" panose="020B0604030504040204" pitchFamily="50" charset="-128"/>
              </a:rPr>
              <a:t>注意</a:t>
            </a:r>
            <a:r>
              <a:rPr lang="ja-JP" altLang="en-US"/>
              <a:t>！新しい履修登録システムについて</a:t>
            </a:r>
            <a:endParaRPr kumimoji="1" lang="ja-JP" altLang="en-US"/>
          </a:p>
        </p:txBody>
      </p:sp>
      <p:pic>
        <p:nvPicPr>
          <p:cNvPr id="3" name="図 2">
            <a:extLst>
              <a:ext uri="{FF2B5EF4-FFF2-40B4-BE49-F238E27FC236}">
                <a16:creationId xmlns:a16="http://schemas.microsoft.com/office/drawing/2014/main" id="{035C1F3D-30F1-5060-8192-A779F6A6F7E8}"/>
              </a:ext>
            </a:extLst>
          </p:cNvPr>
          <p:cNvPicPr>
            <a:picLocks noChangeAspect="1"/>
          </p:cNvPicPr>
          <p:nvPr/>
        </p:nvPicPr>
        <p:blipFill>
          <a:blip r:embed="rId3"/>
          <a:stretch>
            <a:fillRect/>
          </a:stretch>
        </p:blipFill>
        <p:spPr>
          <a:xfrm>
            <a:off x="131539" y="1274165"/>
            <a:ext cx="3873913" cy="5500592"/>
          </a:xfrm>
          <a:prstGeom prst="rect">
            <a:avLst/>
          </a:prstGeom>
          <a:ln>
            <a:solidFill>
              <a:schemeClr val="tx1"/>
            </a:solidFill>
          </a:ln>
        </p:spPr>
      </p:pic>
      <p:sp>
        <p:nvSpPr>
          <p:cNvPr id="4" name="正方形/長方形 3">
            <a:extLst>
              <a:ext uri="{FF2B5EF4-FFF2-40B4-BE49-F238E27FC236}">
                <a16:creationId xmlns:a16="http://schemas.microsoft.com/office/drawing/2014/main" id="{5519949E-3FB7-34E8-1CEC-127DD2ADC4D4}"/>
              </a:ext>
            </a:extLst>
          </p:cNvPr>
          <p:cNvSpPr/>
          <p:nvPr/>
        </p:nvSpPr>
        <p:spPr>
          <a:xfrm>
            <a:off x="4289367" y="1265820"/>
            <a:ext cx="7666444" cy="1702052"/>
          </a:xfrm>
          <a:prstGeom prst="rect">
            <a:avLst/>
          </a:prstGeom>
          <a:solidFill>
            <a:srgbClr val="FF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6131AAB5-BC65-FBA1-4BFB-C7B0A1C8EF23}"/>
              </a:ext>
            </a:extLst>
          </p:cNvPr>
          <p:cNvPicPr>
            <a:picLocks noChangeAspect="1"/>
          </p:cNvPicPr>
          <p:nvPr/>
        </p:nvPicPr>
        <p:blipFill>
          <a:blip r:embed="rId4"/>
          <a:stretch>
            <a:fillRect/>
          </a:stretch>
        </p:blipFill>
        <p:spPr>
          <a:xfrm>
            <a:off x="10324407" y="1363108"/>
            <a:ext cx="1534869" cy="1515683"/>
          </a:xfrm>
          <a:prstGeom prst="rect">
            <a:avLst/>
          </a:prstGeom>
        </p:spPr>
      </p:pic>
      <p:sp>
        <p:nvSpPr>
          <p:cNvPr id="7" name="テキスト ボックス 6">
            <a:extLst>
              <a:ext uri="{FF2B5EF4-FFF2-40B4-BE49-F238E27FC236}">
                <a16:creationId xmlns:a16="http://schemas.microsoft.com/office/drawing/2014/main" id="{EBB62955-549A-B002-3A76-A6EB426C1AC7}"/>
              </a:ext>
            </a:extLst>
          </p:cNvPr>
          <p:cNvSpPr txBox="1"/>
          <p:nvPr/>
        </p:nvSpPr>
        <p:spPr>
          <a:xfrm>
            <a:off x="4414058" y="1398212"/>
            <a:ext cx="6174867" cy="1569660"/>
          </a:xfrm>
          <a:prstGeom prst="rect">
            <a:avLst/>
          </a:prstGeom>
          <a:noFill/>
        </p:spPr>
        <p:txBody>
          <a:bodyPr wrap="square" rtlCol="0">
            <a:spAutoFit/>
          </a:bodyPr>
          <a:lstStyle/>
          <a:p>
            <a:r>
              <a:rPr lang="ja-JP" altLang="en-US" sz="3200">
                <a:latin typeface="メイリオ" panose="020B0604030504040204" pitchFamily="50" charset="-128"/>
                <a:ea typeface="メイリオ" panose="020B0604030504040204" pitchFamily="50" charset="-128"/>
              </a:rPr>
              <a:t>新システム</a:t>
            </a:r>
            <a:r>
              <a:rPr kumimoji="1" lang="ja-JP" altLang="en-US" sz="3200">
                <a:latin typeface="メイリオ" panose="020B0604030504040204" pitchFamily="50" charset="-128"/>
                <a:ea typeface="メイリオ" panose="020B0604030504040204" pitchFamily="50" charset="-128"/>
              </a:rPr>
              <a:t>の詳細情報：</a:t>
            </a:r>
            <a:endParaRPr kumimoji="1" lang="en-US" altLang="ja-JP" sz="3200">
              <a:latin typeface="メイリオ" panose="020B0604030504040204" pitchFamily="50" charset="-128"/>
              <a:ea typeface="メイリオ" panose="020B0604030504040204" pitchFamily="50" charset="-128"/>
            </a:endParaRPr>
          </a:p>
          <a:p>
            <a:r>
              <a:rPr lang="ja-JP" altLang="en-US">
                <a:hlinkClick r:id="rId5"/>
              </a:rPr>
              <a:t>新学内システム情報 </a:t>
            </a:r>
            <a:r>
              <a:rPr lang="en-US" altLang="ja-JP">
                <a:hlinkClick r:id="rId5"/>
              </a:rPr>
              <a:t>| </a:t>
            </a:r>
            <a:r>
              <a:rPr lang="ja-JP" altLang="en-US">
                <a:hlinkClick r:id="rId5"/>
              </a:rPr>
              <a:t>広島市立大学 </a:t>
            </a:r>
            <a:r>
              <a:rPr lang="en-US" altLang="ja-JP">
                <a:hlinkClick r:id="rId5"/>
              </a:rPr>
              <a:t>(hiroshima-cu.ac.jp)</a:t>
            </a:r>
            <a:endParaRPr lang="en-US" altLang="ja-JP"/>
          </a:p>
          <a:p>
            <a:endParaRPr kumimoji="1" lang="en-US" altLang="ja-JP">
              <a:latin typeface="メイリオ" panose="020B0604030504040204" pitchFamily="50" charset="-128"/>
              <a:ea typeface="メイリオ" panose="020B0604030504040204" pitchFamily="50" charset="-128"/>
            </a:endParaRPr>
          </a:p>
          <a:p>
            <a:r>
              <a:rPr kumimoji="1" lang="ja-JP" altLang="en-US" sz="2800">
                <a:latin typeface="メイリオ" panose="020B0604030504040204" pitchFamily="50" charset="-128"/>
                <a:ea typeface="メイリオ" panose="020B0604030504040204" pitchFamily="50" charset="-128"/>
              </a:rPr>
              <a:t>　随時更新</a:t>
            </a:r>
          </a:p>
        </p:txBody>
      </p:sp>
      <p:sp>
        <p:nvSpPr>
          <p:cNvPr id="8" name="四角形吹き出し 7">
            <a:extLst>
              <a:ext uri="{FF2B5EF4-FFF2-40B4-BE49-F238E27FC236}">
                <a16:creationId xmlns:a16="http://schemas.microsoft.com/office/drawing/2014/main" id="{D5FC9645-06B0-5921-070D-66DA0AAD5ED9}"/>
              </a:ext>
            </a:extLst>
          </p:cNvPr>
          <p:cNvSpPr/>
          <p:nvPr/>
        </p:nvSpPr>
        <p:spPr>
          <a:xfrm>
            <a:off x="4289367" y="3299699"/>
            <a:ext cx="7666444" cy="1837568"/>
          </a:xfrm>
          <a:prstGeom prst="wedgeRectCallout">
            <a:avLst>
              <a:gd name="adj1" fmla="val -17891"/>
              <a:gd name="adj2" fmla="val -9364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3600" b="1">
                <a:solidFill>
                  <a:srgbClr val="FFFF00"/>
                </a:solidFill>
                <a:latin typeface="メイリオ" panose="020B0604030504040204" pitchFamily="50" charset="-128"/>
                <a:ea typeface="メイリオ" panose="020B0604030504040204" pitchFamily="50" charset="-128"/>
              </a:rPr>
              <a:t>前期までの</a:t>
            </a:r>
            <a:endParaRPr lang="en-US" altLang="ja-JP" sz="3600" b="1">
              <a:solidFill>
                <a:srgbClr val="FFFF00"/>
              </a:solidFill>
              <a:latin typeface="メイリオ" panose="020B0604030504040204" pitchFamily="50" charset="-128"/>
              <a:ea typeface="メイリオ" panose="020B0604030504040204" pitchFamily="50" charset="-128"/>
            </a:endParaRPr>
          </a:p>
          <a:p>
            <a:pPr algn="ctr"/>
            <a:r>
              <a:rPr lang="ja-JP" altLang="en-US" sz="3600" b="1">
                <a:solidFill>
                  <a:srgbClr val="FFFF00"/>
                </a:solidFill>
                <a:latin typeface="メイリオ" panose="020B0604030504040204" pitchFamily="50" charset="-128"/>
                <a:ea typeface="メイリオ" panose="020B0604030504040204" pitchFamily="50" charset="-128"/>
              </a:rPr>
              <a:t>履修登録システムとは全く違います</a:t>
            </a:r>
            <a:endParaRPr lang="en-US" altLang="ja-JP" sz="3600" b="1">
              <a:solidFill>
                <a:srgbClr val="FFFF00"/>
              </a:solidFill>
              <a:latin typeface="メイリオ" panose="020B0604030504040204" pitchFamily="50" charset="-128"/>
              <a:ea typeface="メイリオ" panose="020B0604030504040204" pitchFamily="50" charset="-128"/>
            </a:endParaRPr>
          </a:p>
          <a:p>
            <a:pPr algn="ctr"/>
            <a:r>
              <a:rPr lang="ja-JP" altLang="en-US" sz="3600">
                <a:solidFill>
                  <a:schemeClr val="bg1"/>
                </a:solidFill>
                <a:latin typeface="メイリオ" panose="020B0604030504040204" pitchFamily="50" charset="-128"/>
                <a:ea typeface="メイリオ" panose="020B0604030504040204" pitchFamily="50" charset="-128"/>
              </a:rPr>
              <a:t>ので注意してください</a:t>
            </a:r>
            <a:endParaRPr kumimoji="1" lang="ja-JP" altLang="en-US" sz="3600">
              <a:solidFill>
                <a:schemeClr val="bg1"/>
              </a:solidFill>
              <a:latin typeface="メイリオ" panose="020B0604030504040204" pitchFamily="50" charset="-128"/>
              <a:ea typeface="メイリオ" panose="020B0604030504040204" pitchFamily="50" charset="-128"/>
            </a:endParaRPr>
          </a:p>
        </p:txBody>
      </p:sp>
      <p:sp>
        <p:nvSpPr>
          <p:cNvPr id="5" name="角丸四角形 10">
            <a:extLst>
              <a:ext uri="{FF2B5EF4-FFF2-40B4-BE49-F238E27FC236}">
                <a16:creationId xmlns:a16="http://schemas.microsoft.com/office/drawing/2014/main" id="{3D4E9345-DE74-0F17-177B-F067915B60B1}"/>
              </a:ext>
            </a:extLst>
          </p:cNvPr>
          <p:cNvSpPr/>
          <p:nvPr/>
        </p:nvSpPr>
        <p:spPr>
          <a:xfrm>
            <a:off x="6028060" y="5733499"/>
            <a:ext cx="4276901" cy="96535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a:solidFill>
                  <a:schemeClr val="tx1"/>
                </a:solidFill>
                <a:latin typeface="メイリオ" panose="020B0604030504040204" pitchFamily="50" charset="-128"/>
                <a:ea typeface="メイリオ" panose="020B0604030504040204" pitchFamily="50" charset="-128"/>
              </a:rPr>
              <a:t>我々教員もマニュアルを読んで勉強中です。</a:t>
            </a:r>
            <a:endParaRPr kumimoji="1" lang="ja-JP" altLang="en-US" sz="2800" b="1">
              <a:solidFill>
                <a:schemeClr val="tx1"/>
              </a:solidFill>
              <a:latin typeface="メイリオ" panose="020B0604030504040204" pitchFamily="50" charset="-128"/>
              <a:ea typeface="メイリオ" panose="020B0604030504040204" pitchFamily="50" charset="-128"/>
            </a:endParaRPr>
          </a:p>
        </p:txBody>
      </p:sp>
      <p:pic>
        <p:nvPicPr>
          <p:cNvPr id="1026" name="Picture 2" descr="お辞儀をしている男性会社員のイラスト">
            <a:extLst>
              <a:ext uri="{FF2B5EF4-FFF2-40B4-BE49-F238E27FC236}">
                <a16:creationId xmlns:a16="http://schemas.microsoft.com/office/drawing/2014/main" id="{CBA420FC-BE7B-AC30-4266-ADA47B82B6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40676" y="5029199"/>
            <a:ext cx="1051213" cy="17455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お辞儀をしている女性会社員のイラスト">
            <a:extLst>
              <a:ext uri="{FF2B5EF4-FFF2-40B4-BE49-F238E27FC236}">
                <a16:creationId xmlns:a16="http://schemas.microsoft.com/office/drawing/2014/main" id="{8BE507AB-6DBD-8E3B-3EDE-E3BB8A6310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95717" y="5029199"/>
            <a:ext cx="1051214" cy="1745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05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latin typeface="メイリオ" panose="020B0604030504040204" pitchFamily="50" charset="-128"/>
                <a:ea typeface="メイリオ" panose="020B0604030504040204" pitchFamily="50" charset="-128"/>
              </a:rPr>
              <a:t>２．後期授業について</a:t>
            </a:r>
            <a:endParaRPr kumimoji="1" lang="ja-JP" altLang="en-US">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571458" y="1256463"/>
            <a:ext cx="11056276" cy="2246769"/>
          </a:xfrm>
          <a:prstGeom prst="rect">
            <a:avLst/>
          </a:prstGeom>
          <a:noFill/>
        </p:spPr>
        <p:txBody>
          <a:bodyPr wrap="square" rtlCol="0">
            <a:spAutoFit/>
          </a:bodyPr>
          <a:lstStyle/>
          <a:p>
            <a:pPr>
              <a:spcAft>
                <a:spcPts val="2400"/>
              </a:spcAft>
            </a:pPr>
            <a:r>
              <a:rPr lang="en-US" altLang="ja-JP" sz="4000">
                <a:latin typeface="メイリオ" panose="020B0604030504040204" pitchFamily="50" charset="-128"/>
                <a:ea typeface="メイリオ" panose="020B0604030504040204" pitchFamily="50" charset="-128"/>
              </a:rPr>
              <a:t>10 </a:t>
            </a:r>
            <a:r>
              <a:rPr lang="ja-JP" altLang="en-US" sz="4000">
                <a:latin typeface="メイリオ" panose="020B0604030504040204" pitchFamily="50" charset="-128"/>
                <a:ea typeface="メイリオ" panose="020B0604030504040204" pitchFamily="50" charset="-128"/>
              </a:rPr>
              <a:t>月から </a:t>
            </a:r>
            <a:r>
              <a:rPr lang="en-US" altLang="ja-JP" sz="4000" b="1" err="1">
                <a:solidFill>
                  <a:srgbClr val="C00000"/>
                </a:solidFill>
                <a:latin typeface="メイリオ" panose="020B0604030504040204" pitchFamily="50" charset="-128"/>
                <a:ea typeface="メイリオ" panose="020B0604030504040204" pitchFamily="50" charset="-128"/>
              </a:rPr>
              <a:t>WebClass</a:t>
            </a:r>
            <a:r>
              <a:rPr lang="en-US" altLang="ja-JP" sz="4000" b="1">
                <a:solidFill>
                  <a:srgbClr val="C00000"/>
                </a:solidFill>
                <a:latin typeface="メイリオ" panose="020B0604030504040204" pitchFamily="50" charset="-128"/>
                <a:ea typeface="メイリオ" panose="020B0604030504040204" pitchFamily="50" charset="-128"/>
              </a:rPr>
              <a:t> </a:t>
            </a:r>
            <a:r>
              <a:rPr lang="ja-JP" altLang="en-US" sz="4000" b="1">
                <a:solidFill>
                  <a:srgbClr val="C00000"/>
                </a:solidFill>
                <a:latin typeface="メイリオ" panose="020B0604030504040204" pitchFamily="50" charset="-128"/>
                <a:ea typeface="メイリオ" panose="020B0604030504040204" pitchFamily="50" charset="-128"/>
              </a:rPr>
              <a:t>は無くなります</a:t>
            </a:r>
            <a:r>
              <a:rPr lang="ja-JP" altLang="en-US" sz="4000">
                <a:latin typeface="メイリオ" panose="020B0604030504040204" pitchFamily="50" charset="-128"/>
                <a:ea typeface="メイリオ" panose="020B0604030504040204" pitchFamily="50" charset="-128"/>
              </a:rPr>
              <a:t>！</a:t>
            </a:r>
            <a:endParaRPr lang="en-US" altLang="ja-JP" sz="4000">
              <a:latin typeface="メイリオ" panose="020B0604030504040204" pitchFamily="50" charset="-128"/>
              <a:ea typeface="メイリオ" panose="020B0604030504040204" pitchFamily="50" charset="-128"/>
            </a:endParaRPr>
          </a:p>
          <a:p>
            <a:r>
              <a:rPr lang="ja-JP" altLang="en-US" sz="4000">
                <a:latin typeface="メイリオ" panose="020B0604030504040204" pitchFamily="50" charset="-128"/>
                <a:ea typeface="メイリオ" panose="020B0604030504040204" pitchFamily="50" charset="-128"/>
              </a:rPr>
              <a:t>「</a:t>
            </a:r>
            <a:r>
              <a:rPr lang="en-US" altLang="ja-JP" sz="4000" b="1">
                <a:solidFill>
                  <a:srgbClr val="000099"/>
                </a:solidFill>
                <a:latin typeface="メイリオ" panose="020B0604030504040204" pitchFamily="50" charset="-128"/>
                <a:ea typeface="メイリオ" panose="020B0604030504040204" pitchFamily="50" charset="-128"/>
              </a:rPr>
              <a:t>UNIVERSAL PASSPORT (UNIPA)</a:t>
            </a:r>
            <a:r>
              <a:rPr lang="ja-JP" altLang="en-US" sz="4000" b="1">
                <a:solidFill>
                  <a:srgbClr val="000099"/>
                </a:solidFill>
                <a:latin typeface="メイリオ" panose="020B0604030504040204" pitchFamily="50" charset="-128"/>
                <a:ea typeface="メイリオ" panose="020B0604030504040204" pitchFamily="50" charset="-128"/>
              </a:rPr>
              <a:t> </a:t>
            </a:r>
            <a:r>
              <a:rPr lang="en-US" altLang="ja-JP" sz="4000">
                <a:latin typeface="メイリオ" panose="020B0604030504040204" pitchFamily="50" charset="-128"/>
                <a:ea typeface="メイリオ" panose="020B0604030504040204" pitchFamily="50" charset="-128"/>
              </a:rPr>
              <a:t>+</a:t>
            </a:r>
          </a:p>
          <a:p>
            <a:r>
              <a:rPr lang="ja-JP" altLang="en-US" sz="4000">
                <a:latin typeface="メイリオ" panose="020B0604030504040204" pitchFamily="50" charset="-128"/>
                <a:ea typeface="メイリオ" panose="020B0604030504040204" pitchFamily="50" charset="-128"/>
              </a:rPr>
              <a:t>　　</a:t>
            </a:r>
            <a:r>
              <a:rPr lang="ja-JP" altLang="en-US" sz="4000" b="1">
                <a:latin typeface="メイリオ" panose="020B0604030504040204" pitchFamily="50" charset="-128"/>
                <a:ea typeface="メイリオ" panose="020B0604030504040204" pitchFamily="50" charset="-128"/>
              </a:rPr>
              <a:t>電子教科書システム </a:t>
            </a:r>
            <a:r>
              <a:rPr lang="en-US" altLang="ja-JP" sz="4000" b="1" err="1">
                <a:latin typeface="メイリオ" panose="020B0604030504040204" pitchFamily="50" charset="-128"/>
                <a:ea typeface="メイリオ" panose="020B0604030504040204" pitchFamily="50" charset="-128"/>
              </a:rPr>
              <a:t>UniText</a:t>
            </a:r>
            <a:r>
              <a:rPr lang="ja-JP" altLang="en-US" sz="4000">
                <a:latin typeface="メイリオ" panose="020B0604030504040204" pitchFamily="50" charset="-128"/>
                <a:ea typeface="メイリオ" panose="020B0604030504040204" pitchFamily="50" charset="-128"/>
              </a:rPr>
              <a:t>」になります</a:t>
            </a:r>
            <a:endParaRPr lang="en-US" altLang="ja-JP" sz="3200">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FD12CD46-D7C5-8321-BC19-B595FEDC6D7D}"/>
              </a:ext>
            </a:extLst>
          </p:cNvPr>
          <p:cNvPicPr>
            <a:picLocks noChangeAspect="1"/>
          </p:cNvPicPr>
          <p:nvPr/>
        </p:nvPicPr>
        <p:blipFill>
          <a:blip r:embed="rId2"/>
          <a:srcRect t="48390"/>
          <a:stretch/>
        </p:blipFill>
        <p:spPr>
          <a:xfrm>
            <a:off x="6612640" y="3666072"/>
            <a:ext cx="5229392" cy="905925"/>
          </a:xfrm>
          <a:prstGeom prst="rect">
            <a:avLst/>
          </a:prstGeom>
        </p:spPr>
      </p:pic>
      <p:sp>
        <p:nvSpPr>
          <p:cNvPr id="7" name="矢印: 右 6">
            <a:extLst>
              <a:ext uri="{FF2B5EF4-FFF2-40B4-BE49-F238E27FC236}">
                <a16:creationId xmlns:a16="http://schemas.microsoft.com/office/drawing/2014/main" id="{AD8D9E90-CEE3-8724-4829-CDBF12A53FFC}"/>
              </a:ext>
            </a:extLst>
          </p:cNvPr>
          <p:cNvSpPr/>
          <p:nvPr/>
        </p:nvSpPr>
        <p:spPr>
          <a:xfrm>
            <a:off x="5048582" y="4243447"/>
            <a:ext cx="925514" cy="707886"/>
          </a:xfrm>
          <a:prstGeom prst="rightArrow">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a:extLst>
              <a:ext uri="{FF2B5EF4-FFF2-40B4-BE49-F238E27FC236}">
                <a16:creationId xmlns:a16="http://schemas.microsoft.com/office/drawing/2014/main" id="{D09B3083-68FC-CCC7-2358-55BECD7651CC}"/>
              </a:ext>
            </a:extLst>
          </p:cNvPr>
          <p:cNvGrpSpPr/>
          <p:nvPr/>
        </p:nvGrpSpPr>
        <p:grpSpPr>
          <a:xfrm>
            <a:off x="8415500" y="4540453"/>
            <a:ext cx="3112482" cy="1444599"/>
            <a:chOff x="7615955" y="3556471"/>
            <a:chExt cx="3112482" cy="1444599"/>
          </a:xfrm>
        </p:grpSpPr>
        <p:pic>
          <p:nvPicPr>
            <p:cNvPr id="11" name="Picture 8" descr="新年度から電子教科書を全面導入します。（お知らせ） - お知らせ｜石川県立看護大学">
              <a:extLst>
                <a:ext uri="{FF2B5EF4-FFF2-40B4-BE49-F238E27FC236}">
                  <a16:creationId xmlns:a16="http://schemas.microsoft.com/office/drawing/2014/main" id="{41F2CAD3-F316-4015-8FF1-A591AA13E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8100" y="3729789"/>
              <a:ext cx="1960337" cy="1271281"/>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a:extLst>
                <a:ext uri="{FF2B5EF4-FFF2-40B4-BE49-F238E27FC236}">
                  <a16:creationId xmlns:a16="http://schemas.microsoft.com/office/drawing/2014/main" id="{4B1F2A8A-372E-C187-0160-061205C11144}"/>
                </a:ext>
              </a:extLst>
            </p:cNvPr>
            <p:cNvSpPr txBox="1"/>
            <p:nvPr/>
          </p:nvSpPr>
          <p:spPr>
            <a:xfrm>
              <a:off x="7615955" y="3556471"/>
              <a:ext cx="658260" cy="707886"/>
            </a:xfrm>
            <a:prstGeom prst="rect">
              <a:avLst/>
            </a:prstGeom>
            <a:noFill/>
          </p:spPr>
          <p:txBody>
            <a:bodyPr wrap="square" rtlCol="0">
              <a:spAutoFit/>
            </a:bodyPr>
            <a:lstStyle/>
            <a:p>
              <a:pPr algn="ctr"/>
              <a:r>
                <a:rPr lang="ja-JP" altLang="en-US" sz="4000">
                  <a:latin typeface="メイリオ" panose="020B0604030504040204" pitchFamily="50" charset="-128"/>
                  <a:ea typeface="メイリオ" panose="020B0604030504040204" pitchFamily="50" charset="-128"/>
                </a:rPr>
                <a:t>＋</a:t>
              </a:r>
              <a:endParaRPr kumimoji="1" lang="ja-JP" altLang="en-US" sz="4000">
                <a:latin typeface="メイリオ" panose="020B0604030504040204" pitchFamily="50" charset="-128"/>
                <a:ea typeface="メイリオ" panose="020B0604030504040204" pitchFamily="50" charset="-128"/>
              </a:endParaRPr>
            </a:p>
          </p:txBody>
        </p:sp>
      </p:grpSp>
      <p:pic>
        <p:nvPicPr>
          <p:cNvPr id="13" name="Picture 2" descr="WebClass | 帝塚山学院大学 総務部 ICT課">
            <a:extLst>
              <a:ext uri="{FF2B5EF4-FFF2-40B4-BE49-F238E27FC236}">
                <a16:creationId xmlns:a16="http://schemas.microsoft.com/office/drawing/2014/main" id="{8E93300F-3B9B-FBF8-60E2-E95C6F7F4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0317" y="3750761"/>
            <a:ext cx="2539887" cy="16932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四角形: 角を丸くする 13">
            <a:extLst>
              <a:ext uri="{FF2B5EF4-FFF2-40B4-BE49-F238E27FC236}">
                <a16:creationId xmlns:a16="http://schemas.microsoft.com/office/drawing/2014/main" id="{4305C05F-96DA-A309-6D48-8CB19388D996}"/>
              </a:ext>
            </a:extLst>
          </p:cNvPr>
          <p:cNvSpPr/>
          <p:nvPr/>
        </p:nvSpPr>
        <p:spPr>
          <a:xfrm>
            <a:off x="10056850" y="527664"/>
            <a:ext cx="1883359" cy="839586"/>
          </a:xfrm>
          <a:prstGeom prst="round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1">
                <a:solidFill>
                  <a:srgbClr val="FFFF00"/>
                </a:solidFill>
                <a:latin typeface="メイリオ" panose="020B0604030504040204" pitchFamily="50" charset="-128"/>
                <a:ea typeface="メイリオ" panose="020B0604030504040204" pitchFamily="50" charset="-128"/>
              </a:rPr>
              <a:t>注意！</a:t>
            </a:r>
          </a:p>
        </p:txBody>
      </p:sp>
      <p:sp>
        <p:nvSpPr>
          <p:cNvPr id="15" name="テキスト ボックス 14">
            <a:extLst>
              <a:ext uri="{FF2B5EF4-FFF2-40B4-BE49-F238E27FC236}">
                <a16:creationId xmlns:a16="http://schemas.microsoft.com/office/drawing/2014/main" id="{10B77CA5-229C-D551-A437-07FE98D49AED}"/>
              </a:ext>
            </a:extLst>
          </p:cNvPr>
          <p:cNvSpPr txBox="1"/>
          <p:nvPr/>
        </p:nvSpPr>
        <p:spPr>
          <a:xfrm>
            <a:off x="529897" y="3539770"/>
            <a:ext cx="1638983" cy="461665"/>
          </a:xfrm>
          <a:prstGeom prst="rect">
            <a:avLst/>
          </a:prstGeom>
          <a:noFill/>
        </p:spPr>
        <p:txBody>
          <a:bodyPr wrap="square" rtlCol="0">
            <a:spAutoFit/>
          </a:bodyPr>
          <a:lstStyle/>
          <a:p>
            <a:pPr algn="ctr"/>
            <a:r>
              <a:rPr kumimoji="1" lang="ja-JP" altLang="en-US" sz="2400">
                <a:latin typeface="メイリオ" panose="020B0604030504040204" pitchFamily="50" charset="-128"/>
                <a:ea typeface="メイリオ" panose="020B0604030504040204" pitchFamily="50" charset="-128"/>
              </a:rPr>
              <a:t>前期まで</a:t>
            </a:r>
          </a:p>
        </p:txBody>
      </p:sp>
      <p:sp>
        <p:nvSpPr>
          <p:cNvPr id="16" name="テキスト ボックス 15">
            <a:extLst>
              <a:ext uri="{FF2B5EF4-FFF2-40B4-BE49-F238E27FC236}">
                <a16:creationId xmlns:a16="http://schemas.microsoft.com/office/drawing/2014/main" id="{D92D5FA2-08FA-DC93-B637-6E66040731E7}"/>
              </a:ext>
            </a:extLst>
          </p:cNvPr>
          <p:cNvSpPr txBox="1"/>
          <p:nvPr/>
        </p:nvSpPr>
        <p:spPr>
          <a:xfrm>
            <a:off x="5483080" y="3572926"/>
            <a:ext cx="1638983" cy="461665"/>
          </a:xfrm>
          <a:prstGeom prst="rect">
            <a:avLst/>
          </a:prstGeom>
          <a:noFill/>
        </p:spPr>
        <p:txBody>
          <a:bodyPr wrap="square" rtlCol="0">
            <a:spAutoFit/>
          </a:bodyPr>
          <a:lstStyle/>
          <a:p>
            <a:pPr algn="ctr"/>
            <a:r>
              <a:rPr kumimoji="1" lang="ja-JP" altLang="en-US" sz="2400">
                <a:latin typeface="メイリオ" panose="020B0604030504040204" pitchFamily="50" charset="-128"/>
                <a:ea typeface="メイリオ" panose="020B0604030504040204" pitchFamily="50" charset="-128"/>
              </a:rPr>
              <a:t>後期から</a:t>
            </a:r>
          </a:p>
        </p:txBody>
      </p:sp>
      <p:sp>
        <p:nvSpPr>
          <p:cNvPr id="17" name="角丸四角形 10">
            <a:extLst>
              <a:ext uri="{FF2B5EF4-FFF2-40B4-BE49-F238E27FC236}">
                <a16:creationId xmlns:a16="http://schemas.microsoft.com/office/drawing/2014/main" id="{3D11C7F2-C1F9-BB88-62BA-95B3F30451DB}"/>
              </a:ext>
            </a:extLst>
          </p:cNvPr>
          <p:cNvSpPr/>
          <p:nvPr/>
        </p:nvSpPr>
        <p:spPr>
          <a:xfrm>
            <a:off x="2867893" y="5601538"/>
            <a:ext cx="6462722" cy="1128882"/>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rgbClr val="FFFF00"/>
                </a:solidFill>
                <a:latin typeface="メイリオ" panose="020B0604030504040204" pitchFamily="50" charset="-128"/>
                <a:ea typeface="メイリオ" panose="020B0604030504040204" pitchFamily="50" charset="-128"/>
              </a:rPr>
              <a:t>使い方に早く慣れておきましょう</a:t>
            </a:r>
            <a:endParaRPr kumimoji="1" lang="en-US" altLang="ja-JP" sz="2800">
              <a:solidFill>
                <a:srgbClr val="FFFF00"/>
              </a:solidFill>
              <a:latin typeface="メイリオ" panose="020B0604030504040204" pitchFamily="50" charset="-128"/>
              <a:ea typeface="メイリオ" panose="020B0604030504040204" pitchFamily="50" charset="-128"/>
            </a:endParaRPr>
          </a:p>
          <a:p>
            <a:pPr algn="ctr"/>
            <a:r>
              <a:rPr kumimoji="1" lang="en-US" altLang="ja-JP" sz="2800">
                <a:solidFill>
                  <a:srgbClr val="FFFF00"/>
                </a:solidFill>
                <a:latin typeface="メイリオ" panose="020B0604030504040204" pitchFamily="50" charset="-128"/>
                <a:ea typeface="メイリオ" panose="020B0604030504040204" pitchFamily="50" charset="-128"/>
              </a:rPr>
              <a:t>(</a:t>
            </a:r>
            <a:r>
              <a:rPr kumimoji="1" lang="ja-JP" altLang="en-US" sz="2800" b="1">
                <a:solidFill>
                  <a:srgbClr val="FFFF00"/>
                </a:solidFill>
                <a:latin typeface="メイリオ" panose="020B0604030504040204" pitchFamily="50" charset="-128"/>
                <a:ea typeface="メイリオ" panose="020B0604030504040204" pitchFamily="50" charset="-128"/>
              </a:rPr>
              <a:t>ブックマーク</a:t>
            </a:r>
            <a:r>
              <a:rPr kumimoji="1" lang="ja-JP" altLang="en-US" sz="2800">
                <a:solidFill>
                  <a:srgbClr val="FFFF00"/>
                </a:solidFill>
                <a:latin typeface="メイリオ" panose="020B0604030504040204" pitchFamily="50" charset="-128"/>
                <a:ea typeface="メイリオ" panose="020B0604030504040204" pitchFamily="50" charset="-128"/>
              </a:rPr>
              <a:t>に入れておきましょう</a:t>
            </a:r>
            <a:r>
              <a:rPr kumimoji="1" lang="en-US" altLang="ja-JP" sz="2800">
                <a:solidFill>
                  <a:srgbClr val="FFFF00"/>
                </a:solidFill>
                <a:latin typeface="メイリオ" panose="020B0604030504040204" pitchFamily="50" charset="-128"/>
                <a:ea typeface="メイリオ" panose="020B0604030504040204" pitchFamily="50" charset="-128"/>
              </a:rPr>
              <a:t>)</a:t>
            </a:r>
            <a:endParaRPr kumimoji="1" lang="ja-JP" altLang="en-US" sz="2800">
              <a:solidFill>
                <a:srgbClr val="FFFF00"/>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C8AE3F9B-2B5D-9CF7-BA3A-3F64DAA47CF4}"/>
              </a:ext>
            </a:extLst>
          </p:cNvPr>
          <p:cNvSpPr txBox="1"/>
          <p:nvPr/>
        </p:nvSpPr>
        <p:spPr>
          <a:xfrm>
            <a:off x="9712304" y="4353861"/>
            <a:ext cx="1638983" cy="461665"/>
          </a:xfrm>
          <a:prstGeom prst="rect">
            <a:avLst/>
          </a:prstGeom>
          <a:noFill/>
        </p:spPr>
        <p:txBody>
          <a:bodyPr wrap="square" rtlCol="0">
            <a:spAutoFit/>
          </a:bodyPr>
          <a:lstStyle/>
          <a:p>
            <a:pPr algn="ctr"/>
            <a:r>
              <a:rPr kumimoji="1" lang="en-US" altLang="ja-JP" sz="2400" err="1">
                <a:latin typeface="メイリオ" panose="020B0604030504040204" pitchFamily="50" charset="-128"/>
                <a:ea typeface="メイリオ" panose="020B0604030504040204" pitchFamily="50" charset="-128"/>
              </a:rPr>
              <a:t>UniText</a:t>
            </a:r>
            <a:endParaRPr kumimoji="1" lang="ja-JP" altLang="en-US" sz="2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03759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a:latin typeface="メイリオ" panose="020B0604030504040204" pitchFamily="50" charset="-128"/>
                <a:ea typeface="メイリオ" panose="020B0604030504040204" pitchFamily="50" charset="-128"/>
              </a:rPr>
              <a:t>UNIPA </a:t>
            </a:r>
            <a:r>
              <a:rPr lang="ja-JP" altLang="en-US">
                <a:latin typeface="メイリオ" panose="020B0604030504040204" pitchFamily="50" charset="-128"/>
                <a:ea typeface="メイリオ" panose="020B0604030504040204" pitchFamily="50" charset="-128"/>
              </a:rPr>
              <a:t>での出席確認（</a:t>
            </a:r>
            <a:r>
              <a:rPr lang="ja-JP" altLang="en-US" b="1">
                <a:solidFill>
                  <a:srgbClr val="C00000"/>
                </a:solidFill>
                <a:latin typeface="メイリオ" panose="020B0604030504040204" pitchFamily="50" charset="-128"/>
                <a:ea typeface="メイリオ" panose="020B0604030504040204" pitchFamily="50" charset="-128"/>
              </a:rPr>
              <a:t>全授業で必須</a:t>
            </a:r>
            <a:r>
              <a:rPr lang="ja-JP" altLang="en-US">
                <a:latin typeface="メイリオ" panose="020B0604030504040204" pitchFamily="50" charset="-128"/>
                <a:ea typeface="メイリオ" panose="020B0604030504040204" pitchFamily="50" charset="-128"/>
              </a:rPr>
              <a:t>）</a:t>
            </a:r>
            <a:endParaRPr kumimoji="1" lang="ja-JP" altLang="en-US">
              <a:latin typeface="メイリオ" panose="020B0604030504040204" pitchFamily="50" charset="-128"/>
              <a:ea typeface="メイリオ" panose="020B0604030504040204" pitchFamily="50" charset="-128"/>
            </a:endParaRPr>
          </a:p>
        </p:txBody>
      </p:sp>
      <p:sp>
        <p:nvSpPr>
          <p:cNvPr id="6" name="テキスト ボックス 5"/>
          <p:cNvSpPr txBox="1"/>
          <p:nvPr/>
        </p:nvSpPr>
        <p:spPr>
          <a:xfrm>
            <a:off x="374071" y="3905003"/>
            <a:ext cx="11442474" cy="1815882"/>
          </a:xfrm>
          <a:prstGeom prst="rect">
            <a:avLst/>
          </a:prstGeom>
          <a:noFill/>
          <a:ln>
            <a:solidFill>
              <a:schemeClr val="tx1"/>
            </a:solidFill>
          </a:ln>
        </p:spPr>
        <p:txBody>
          <a:bodyPr wrap="square" rtlCol="0">
            <a:spAutoFit/>
          </a:bodyPr>
          <a:lstStyle/>
          <a:p>
            <a:pPr marL="342900" indent="-3429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スマホでも手軽に出席登録可能</a:t>
            </a:r>
            <a:endParaRPr lang="en-US" altLang="ja-JP" sz="28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オンライン授業や実技・実習系でも全授業で</a:t>
            </a:r>
            <a:endParaRPr lang="en-US" altLang="ja-JP" sz="28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800" b="1">
                <a:solidFill>
                  <a:srgbClr val="FF0000"/>
                </a:solidFill>
                <a:latin typeface="メイリオ" panose="020B0604030504040204" pitchFamily="50" charset="-128"/>
                <a:ea typeface="メイリオ" panose="020B0604030504040204" pitchFamily="50" charset="-128"/>
              </a:rPr>
              <a:t>代返や学外での不正登録</a:t>
            </a:r>
            <a:r>
              <a:rPr lang="ja-JP" altLang="en-US" sz="2800">
                <a:latin typeface="メイリオ" panose="020B0604030504040204" pitchFamily="50" charset="-128"/>
                <a:ea typeface="メイリオ" panose="020B0604030504040204" pitchFamily="50" charset="-128"/>
              </a:rPr>
              <a:t>などは </a:t>
            </a:r>
            <a:r>
              <a:rPr lang="en-US" altLang="ja-JP" sz="2800">
                <a:latin typeface="メイリオ" panose="020B0604030504040204" pitchFamily="50" charset="-128"/>
                <a:ea typeface="メイリオ" panose="020B0604030504040204" pitchFamily="50" charset="-128"/>
              </a:rPr>
              <a:t>IP </a:t>
            </a:r>
            <a:r>
              <a:rPr lang="ja-JP" altLang="en-US" sz="2800">
                <a:latin typeface="メイリオ" panose="020B0604030504040204" pitchFamily="50" charset="-128"/>
                <a:ea typeface="メイリオ" panose="020B0604030504040204" pitchFamily="50" charset="-128"/>
              </a:rPr>
              <a:t>アドレスやログ等でわかります</a:t>
            </a:r>
            <a:br>
              <a:rPr lang="en-US" altLang="ja-JP" sz="2800">
                <a:latin typeface="メイリオ" panose="020B0604030504040204" pitchFamily="50" charset="-128"/>
                <a:ea typeface="メイリオ" panose="020B0604030504040204" pitchFamily="50" charset="-128"/>
              </a:rPr>
            </a:br>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不正発覚の際は</a:t>
            </a:r>
            <a:r>
              <a:rPr lang="ja-JP" altLang="en-US" sz="2800" b="1">
                <a:solidFill>
                  <a:srgbClr val="FF0000"/>
                </a:solidFill>
                <a:latin typeface="メイリオ" panose="020B0604030504040204" pitchFamily="50" charset="-128"/>
                <a:ea typeface="メイリオ" panose="020B0604030504040204" pitchFamily="50" charset="-128"/>
              </a:rPr>
              <a:t>出席登録取り消し</a:t>
            </a:r>
            <a:r>
              <a:rPr lang="ja-JP" altLang="en-US" sz="2800">
                <a:latin typeface="メイリオ" panose="020B0604030504040204" pitchFamily="50" charset="-128"/>
                <a:ea typeface="メイリオ" panose="020B0604030504040204" pitchFamily="50" charset="-128"/>
              </a:rPr>
              <a:t>の上で、悪質な場合は処罰も</a:t>
            </a:r>
            <a:r>
              <a:rPr lang="en-US" altLang="ja-JP" sz="2800">
                <a:latin typeface="メイリオ" panose="020B0604030504040204" pitchFamily="50" charset="-128"/>
                <a:ea typeface="メイリオ" panose="020B0604030504040204" pitchFamily="50" charset="-128"/>
              </a:rPr>
              <a:t>)</a:t>
            </a:r>
            <a:endParaRPr lang="en-US" altLang="ja-JP" sz="2000">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374933" y="1364532"/>
            <a:ext cx="4695831" cy="707886"/>
          </a:xfrm>
          <a:prstGeom prst="rect">
            <a:avLst/>
          </a:prstGeom>
          <a:noFill/>
        </p:spPr>
        <p:txBody>
          <a:bodyPr wrap="square" rtlCol="0">
            <a:spAutoFit/>
          </a:bodyPr>
          <a:lstStyle/>
          <a:p>
            <a:r>
              <a:rPr lang="ja-JP" altLang="en-US" sz="4000">
                <a:latin typeface="メイリオ" panose="020B0604030504040204" pitchFamily="50" charset="-128"/>
                <a:ea typeface="メイリオ" panose="020B0604030504040204" pitchFamily="50" charset="-128"/>
              </a:rPr>
              <a:t>各授業の開始時に</a:t>
            </a:r>
            <a:endParaRPr lang="en-US" altLang="ja-JP" sz="400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1045176" y="1992578"/>
            <a:ext cx="7359028" cy="1754326"/>
          </a:xfrm>
          <a:prstGeom prst="rect">
            <a:avLst/>
          </a:prstGeom>
          <a:noFill/>
        </p:spPr>
        <p:txBody>
          <a:bodyPr wrap="square" rtlCol="0">
            <a:spAutoFit/>
          </a:bodyPr>
          <a:lstStyle/>
          <a:p>
            <a:pPr marL="571500" indent="-571500">
              <a:buFont typeface="Arial" panose="020B0604020202020204" pitchFamily="34" charset="0"/>
              <a:buChar char="•"/>
            </a:pPr>
            <a:r>
              <a:rPr lang="en-US" altLang="ja-JP" sz="3600" b="1">
                <a:solidFill>
                  <a:srgbClr val="0000CC"/>
                </a:solidFill>
                <a:latin typeface="メイリオ" panose="020B0604030504040204" pitchFamily="50" charset="-128"/>
                <a:ea typeface="メイリオ" panose="020B0604030504040204" pitchFamily="50" charset="-128"/>
              </a:rPr>
              <a:t>UNIPA </a:t>
            </a:r>
            <a:r>
              <a:rPr lang="ja-JP" altLang="en-US" sz="3600" b="1">
                <a:solidFill>
                  <a:srgbClr val="0000CC"/>
                </a:solidFill>
                <a:latin typeface="メイリオ" panose="020B0604030504040204" pitchFamily="50" charset="-128"/>
                <a:ea typeface="メイリオ" panose="020B0604030504040204" pitchFamily="50" charset="-128"/>
              </a:rPr>
              <a:t>へログイン</a:t>
            </a:r>
            <a:endParaRPr lang="en-US" altLang="ja-JP" sz="3600">
              <a:latin typeface="メイリオ" panose="020B0604030504040204" pitchFamily="50" charset="-128"/>
              <a:ea typeface="メイリオ" panose="020B0604030504040204" pitchFamily="50" charset="-128"/>
            </a:endParaRPr>
          </a:p>
          <a:p>
            <a:pPr marL="571500" indent="-571500">
              <a:buFont typeface="Arial" panose="020B0604020202020204" pitchFamily="34" charset="0"/>
              <a:buChar char="•"/>
            </a:pPr>
            <a:r>
              <a:rPr lang="ja-JP" altLang="en-US" sz="3600">
                <a:latin typeface="メイリオ" panose="020B0604030504040204" pitchFamily="50" charset="-128"/>
                <a:ea typeface="メイリオ" panose="020B0604030504040204" pitchFamily="50" charset="-128"/>
              </a:rPr>
              <a:t>出欠確認画面で</a:t>
            </a:r>
            <a:r>
              <a:rPr lang="ja-JP" altLang="en-US" sz="3600" b="1">
                <a:solidFill>
                  <a:srgbClr val="0000CC"/>
                </a:solidFill>
                <a:latin typeface="メイリオ" panose="020B0604030504040204" pitchFamily="50" charset="-128"/>
                <a:ea typeface="メイリオ" panose="020B0604030504040204" pitchFamily="50" charset="-128"/>
              </a:rPr>
              <a:t>出席をクリック</a:t>
            </a:r>
            <a:endParaRPr lang="en-US" altLang="ja-JP" sz="3600" b="1">
              <a:solidFill>
                <a:srgbClr val="0000CC"/>
              </a:solidFill>
              <a:latin typeface="メイリオ" panose="020B0604030504040204" pitchFamily="50" charset="-128"/>
              <a:ea typeface="メイリオ" panose="020B0604030504040204" pitchFamily="50" charset="-128"/>
            </a:endParaRPr>
          </a:p>
          <a:p>
            <a:pPr marL="571500" indent="-571500">
              <a:buFont typeface="Arial" panose="020B0604020202020204" pitchFamily="34" charset="0"/>
              <a:buChar char="•"/>
            </a:pPr>
            <a:r>
              <a:rPr lang="ja-JP" altLang="en-US" sz="3600">
                <a:latin typeface="メイリオ" panose="020B0604030504040204" pitchFamily="50" charset="-128"/>
                <a:ea typeface="メイリオ" panose="020B0604030504040204" pitchFamily="50" charset="-128"/>
              </a:rPr>
              <a:t>必要に応じて</a:t>
            </a:r>
            <a:r>
              <a:rPr lang="ja-JP" altLang="en-US" sz="3600" b="1">
                <a:solidFill>
                  <a:srgbClr val="0000CC"/>
                </a:solidFill>
                <a:latin typeface="メイリオ" panose="020B0604030504040204" pitchFamily="50" charset="-128"/>
                <a:ea typeface="メイリオ" panose="020B0604030504040204" pitchFamily="50" charset="-128"/>
              </a:rPr>
              <a:t>出席コードを入力</a:t>
            </a:r>
            <a:endParaRPr lang="en-US" altLang="ja-JP" sz="3600" b="1">
              <a:solidFill>
                <a:srgbClr val="0000CC"/>
              </a:solidFill>
              <a:latin typeface="メイリオ" panose="020B0604030504040204" pitchFamily="50" charset="-128"/>
              <a:ea typeface="メイリオ" panose="020B0604030504040204" pitchFamily="50" charset="-128"/>
            </a:endParaRPr>
          </a:p>
        </p:txBody>
      </p:sp>
      <p:sp>
        <p:nvSpPr>
          <p:cNvPr id="4" name="左中かっこ 3"/>
          <p:cNvSpPr/>
          <p:nvPr/>
        </p:nvSpPr>
        <p:spPr>
          <a:xfrm>
            <a:off x="698900" y="2106587"/>
            <a:ext cx="293915" cy="144294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四角形吹き出し 7">
            <a:extLst>
              <a:ext uri="{FF2B5EF4-FFF2-40B4-BE49-F238E27FC236}">
                <a16:creationId xmlns:a16="http://schemas.microsoft.com/office/drawing/2014/main" id="{D2F43792-012A-BD91-BC93-9E477465A592}"/>
              </a:ext>
            </a:extLst>
          </p:cNvPr>
          <p:cNvSpPr/>
          <p:nvPr/>
        </p:nvSpPr>
        <p:spPr>
          <a:xfrm>
            <a:off x="6467301" y="1235648"/>
            <a:ext cx="5498873" cy="892840"/>
          </a:xfrm>
          <a:prstGeom prst="wedgeRectCallout">
            <a:avLst>
              <a:gd name="adj1" fmla="val -32053"/>
              <a:gd name="adj2" fmla="val -9007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chemeClr val="bg1"/>
                </a:solidFill>
                <a:latin typeface="メイリオ" panose="020B0604030504040204" pitchFamily="50" charset="-128"/>
                <a:ea typeface="メイリオ" panose="020B0604030504040204" pitchFamily="50" charset="-128"/>
              </a:rPr>
              <a:t>大学として</a:t>
            </a:r>
            <a:r>
              <a:rPr lang="ja-JP" altLang="en-US" sz="2400" b="1">
                <a:solidFill>
                  <a:srgbClr val="FFFF00"/>
                </a:solidFill>
                <a:latin typeface="メイリオ" panose="020B0604030504040204" pitchFamily="50" charset="-128"/>
                <a:ea typeface="メイリオ" panose="020B0604030504040204" pitchFamily="50" charset="-128"/>
              </a:rPr>
              <a:t>出欠の厳格管理は今や必須</a:t>
            </a:r>
            <a:endParaRPr lang="en-US" altLang="ja-JP" sz="2400" b="1">
              <a:solidFill>
                <a:srgbClr val="FFFF00"/>
              </a:solidFill>
              <a:latin typeface="メイリオ" panose="020B0604030504040204" pitchFamily="50" charset="-128"/>
              <a:ea typeface="メイリオ" panose="020B0604030504040204" pitchFamily="50" charset="-128"/>
            </a:endParaRPr>
          </a:p>
          <a:p>
            <a:pPr algn="ctr"/>
            <a:r>
              <a:rPr lang="ja-JP" altLang="en-US" sz="2400">
                <a:solidFill>
                  <a:schemeClr val="bg1"/>
                </a:solidFill>
                <a:latin typeface="メイリオ" panose="020B0604030504040204" pitchFamily="50" charset="-128"/>
                <a:ea typeface="メイリオ" panose="020B0604030504040204" pitchFamily="50" charset="-128"/>
              </a:rPr>
              <a:t>システムでお互い効率的に行うだけ</a:t>
            </a:r>
            <a:endParaRPr kumimoji="1" lang="ja-JP" altLang="en-US" sz="2400">
              <a:solidFill>
                <a:schemeClr val="bg1"/>
              </a:solidFill>
              <a:latin typeface="メイリオ" panose="020B0604030504040204" pitchFamily="50" charset="-128"/>
              <a:ea typeface="メイリオ" panose="020B0604030504040204" pitchFamily="50" charset="-128"/>
            </a:endParaRPr>
          </a:p>
        </p:txBody>
      </p:sp>
      <p:sp>
        <p:nvSpPr>
          <p:cNvPr id="12" name="四角形吹き出し 5">
            <a:extLst>
              <a:ext uri="{FF2B5EF4-FFF2-40B4-BE49-F238E27FC236}">
                <a16:creationId xmlns:a16="http://schemas.microsoft.com/office/drawing/2014/main" id="{798CB546-37A2-9E6A-1B84-CBDF317ABB81}"/>
              </a:ext>
            </a:extLst>
          </p:cNvPr>
          <p:cNvSpPr/>
          <p:nvPr/>
        </p:nvSpPr>
        <p:spPr>
          <a:xfrm>
            <a:off x="8495606" y="2607737"/>
            <a:ext cx="3470569" cy="892839"/>
          </a:xfrm>
          <a:prstGeom prst="wedgeRectCallout">
            <a:avLst>
              <a:gd name="adj1" fmla="val -60625"/>
              <a:gd name="adj2" fmla="val 3632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3333FF"/>
                </a:solidFill>
                <a:latin typeface="メイリオ" panose="020B0604030504040204" pitchFamily="50" charset="-128"/>
                <a:ea typeface="メイリオ" panose="020B0604030504040204" pitchFamily="50" charset="-128"/>
              </a:rPr>
              <a:t>各授業で教員より提示</a:t>
            </a:r>
            <a:endParaRPr lang="en-US" altLang="ja-JP" sz="2400">
              <a:solidFill>
                <a:srgbClr val="3333FF"/>
              </a:solidFill>
              <a:latin typeface="メイリオ" panose="020B0604030504040204" pitchFamily="50" charset="-128"/>
              <a:ea typeface="メイリオ" panose="020B0604030504040204" pitchFamily="50" charset="-128"/>
            </a:endParaRPr>
          </a:p>
          <a:p>
            <a:pPr algn="ctr"/>
            <a:r>
              <a:rPr kumimoji="1" lang="en-US" altLang="ja-JP" sz="2000">
                <a:solidFill>
                  <a:srgbClr val="3333FF"/>
                </a:solidFill>
                <a:latin typeface="メイリオ" panose="020B0604030504040204" pitchFamily="50" charset="-128"/>
                <a:ea typeface="メイリオ" panose="020B0604030504040204" pitchFamily="50" charset="-128"/>
              </a:rPr>
              <a:t>(</a:t>
            </a:r>
            <a:r>
              <a:rPr kumimoji="1" lang="ja-JP" altLang="en-US" sz="2000">
                <a:solidFill>
                  <a:srgbClr val="3333FF"/>
                </a:solidFill>
                <a:latin typeface="メイリオ" panose="020B0604030504040204" pitchFamily="50" charset="-128"/>
                <a:ea typeface="メイリオ" panose="020B0604030504040204" pitchFamily="50" charset="-128"/>
              </a:rPr>
              <a:t>各教員の指示に従うこと</a:t>
            </a:r>
            <a:r>
              <a:rPr kumimoji="1" lang="en-US" altLang="ja-JP" sz="2000">
                <a:solidFill>
                  <a:srgbClr val="3333FF"/>
                </a:solidFill>
                <a:latin typeface="メイリオ" panose="020B0604030504040204" pitchFamily="50" charset="-128"/>
                <a:ea typeface="メイリオ" panose="020B0604030504040204" pitchFamily="50" charset="-128"/>
              </a:rPr>
              <a:t>)</a:t>
            </a:r>
            <a:endParaRPr kumimoji="1" lang="ja-JP" altLang="en-US" sz="2000">
              <a:solidFill>
                <a:srgbClr val="3333FF"/>
              </a:solidFill>
              <a:latin typeface="メイリオ" panose="020B0604030504040204" pitchFamily="50" charset="-128"/>
              <a:ea typeface="メイリオ" panose="020B0604030504040204" pitchFamily="50" charset="-128"/>
            </a:endParaRPr>
          </a:p>
        </p:txBody>
      </p:sp>
      <p:sp>
        <p:nvSpPr>
          <p:cNvPr id="13" name="四角形吹き出し 7">
            <a:extLst>
              <a:ext uri="{FF2B5EF4-FFF2-40B4-BE49-F238E27FC236}">
                <a16:creationId xmlns:a16="http://schemas.microsoft.com/office/drawing/2014/main" id="{C1246C4F-EB6F-367F-390F-3B816E43AE2F}"/>
              </a:ext>
            </a:extLst>
          </p:cNvPr>
          <p:cNvSpPr/>
          <p:nvPr/>
        </p:nvSpPr>
        <p:spPr>
          <a:xfrm>
            <a:off x="9091352" y="3741115"/>
            <a:ext cx="2874823" cy="892840"/>
          </a:xfrm>
          <a:prstGeom prst="wedgeRectCallout">
            <a:avLst>
              <a:gd name="adj1" fmla="val -70800"/>
              <a:gd name="adj2" fmla="val 6540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chemeClr val="bg1"/>
                </a:solidFill>
                <a:latin typeface="メイリオ" panose="020B0604030504040204" pitchFamily="50" charset="-128"/>
                <a:ea typeface="メイリオ" panose="020B0604030504040204" pitchFamily="50" charset="-128"/>
              </a:rPr>
              <a:t>教室にいなければすぐにばれます</a:t>
            </a:r>
            <a:endParaRPr kumimoji="1" lang="ja-JP" altLang="en-US" sz="2400">
              <a:solidFill>
                <a:schemeClr val="bg1"/>
              </a:solidFill>
              <a:latin typeface="メイリオ" panose="020B0604030504040204" pitchFamily="50" charset="-128"/>
              <a:ea typeface="メイリオ" panose="020B0604030504040204" pitchFamily="50" charset="-128"/>
            </a:endParaRPr>
          </a:p>
        </p:txBody>
      </p:sp>
      <p:sp>
        <p:nvSpPr>
          <p:cNvPr id="14" name="角丸四角形 10">
            <a:extLst>
              <a:ext uri="{FF2B5EF4-FFF2-40B4-BE49-F238E27FC236}">
                <a16:creationId xmlns:a16="http://schemas.microsoft.com/office/drawing/2014/main" id="{1D8FFAB8-A60B-9213-E107-28A877C509F1}"/>
              </a:ext>
            </a:extLst>
          </p:cNvPr>
          <p:cNvSpPr/>
          <p:nvPr/>
        </p:nvSpPr>
        <p:spPr>
          <a:xfrm>
            <a:off x="1737359" y="5767335"/>
            <a:ext cx="10228815" cy="96535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a:solidFill>
                  <a:srgbClr val="C00000"/>
                </a:solidFill>
                <a:latin typeface="メイリオ" panose="020B0604030504040204" pitchFamily="50" charset="-128"/>
                <a:ea typeface="メイリオ" panose="020B0604030504040204" pitchFamily="50" charset="-128"/>
              </a:rPr>
              <a:t>未登録</a:t>
            </a:r>
            <a:r>
              <a:rPr kumimoji="1" lang="en-US" altLang="ja-JP" sz="2800" b="1">
                <a:solidFill>
                  <a:srgbClr val="C00000"/>
                </a:solidFill>
                <a:latin typeface="メイリオ" panose="020B0604030504040204" pitchFamily="50" charset="-128"/>
                <a:ea typeface="メイリオ" panose="020B0604030504040204" pitchFamily="50" charset="-128"/>
              </a:rPr>
              <a:t>(</a:t>
            </a:r>
            <a:r>
              <a:rPr kumimoji="1" lang="ja-JP" altLang="en-US" sz="2800" b="1">
                <a:solidFill>
                  <a:srgbClr val="C00000"/>
                </a:solidFill>
                <a:latin typeface="メイリオ" panose="020B0604030504040204" pitchFamily="50" charset="-128"/>
                <a:ea typeface="メイリオ" panose="020B0604030504040204" pitchFamily="50" charset="-128"/>
              </a:rPr>
              <a:t>欠席</a:t>
            </a:r>
            <a:r>
              <a:rPr kumimoji="1" lang="en-US" altLang="ja-JP" sz="2800" b="1">
                <a:solidFill>
                  <a:srgbClr val="C00000"/>
                </a:solidFill>
                <a:latin typeface="メイリオ" panose="020B0604030504040204" pitchFamily="50" charset="-128"/>
                <a:ea typeface="メイリオ" panose="020B0604030504040204" pitchFamily="50" charset="-128"/>
              </a:rPr>
              <a:t>)</a:t>
            </a:r>
            <a:r>
              <a:rPr kumimoji="1" lang="ja-JP" altLang="en-US" sz="2800" b="1">
                <a:solidFill>
                  <a:srgbClr val="C00000"/>
                </a:solidFill>
                <a:latin typeface="メイリオ" panose="020B0604030504040204" pitchFamily="50" charset="-128"/>
                <a:ea typeface="メイリオ" panose="020B0604030504040204" pitchFamily="50" charset="-128"/>
              </a:rPr>
              <a:t>が続く</a:t>
            </a:r>
            <a:r>
              <a:rPr kumimoji="1" lang="ja-JP" altLang="en-US" sz="2800">
                <a:solidFill>
                  <a:schemeClr val="tx1"/>
                </a:solidFill>
                <a:latin typeface="メイリオ" panose="020B0604030504040204" pitchFamily="50" charset="-128"/>
                <a:ea typeface="メイリオ" panose="020B0604030504040204" pitchFamily="50" charset="-128"/>
              </a:rPr>
              <a:t>場合「</a:t>
            </a:r>
            <a:r>
              <a:rPr kumimoji="1" lang="ja-JP" altLang="en-US" sz="2800" b="1">
                <a:solidFill>
                  <a:schemeClr val="tx1"/>
                </a:solidFill>
                <a:latin typeface="メイリオ" panose="020B0604030504040204" pitchFamily="50" charset="-128"/>
                <a:ea typeface="メイリオ" panose="020B0604030504040204" pitchFamily="50" charset="-128"/>
              </a:rPr>
              <a:t>トラブルに巻き込まれた恐れあり</a:t>
            </a:r>
            <a:r>
              <a:rPr kumimoji="1" lang="ja-JP" altLang="en-US" sz="2800">
                <a:solidFill>
                  <a:schemeClr val="tx1"/>
                </a:solidFill>
                <a:latin typeface="メイリオ" panose="020B0604030504040204" pitchFamily="50" charset="-128"/>
                <a:ea typeface="メイリオ" panose="020B0604030504040204" pitchFamily="50" charset="-128"/>
              </a:rPr>
              <a:t>」</a:t>
            </a:r>
            <a:endParaRPr kumimoji="1" lang="en-US" altLang="ja-JP" sz="2800">
              <a:solidFill>
                <a:schemeClr val="tx1"/>
              </a:solidFill>
              <a:latin typeface="メイリオ" panose="020B0604030504040204" pitchFamily="50" charset="-128"/>
              <a:ea typeface="メイリオ" panose="020B0604030504040204" pitchFamily="50" charset="-128"/>
            </a:endParaRPr>
          </a:p>
          <a:p>
            <a:r>
              <a:rPr kumimoji="1" lang="ja-JP" altLang="en-US" sz="2800">
                <a:solidFill>
                  <a:schemeClr val="tx1"/>
                </a:solidFill>
                <a:latin typeface="メイリオ" panose="020B0604030504040204" pitchFamily="50" charset="-128"/>
                <a:ea typeface="メイリオ" panose="020B0604030504040204" pitchFamily="50" charset="-128"/>
              </a:rPr>
              <a:t>と</a:t>
            </a:r>
            <a:r>
              <a:rPr kumimoji="1" lang="ja-JP" altLang="en-US" sz="2800" b="1">
                <a:solidFill>
                  <a:schemeClr val="tx1"/>
                </a:solidFill>
                <a:latin typeface="メイリオ" panose="020B0604030504040204" pitchFamily="50" charset="-128"/>
                <a:ea typeface="メイリオ" panose="020B0604030504040204" pitchFamily="50" charset="-128"/>
              </a:rPr>
              <a:t>保証人へ連絡</a:t>
            </a:r>
            <a:r>
              <a:rPr kumimoji="1" lang="ja-JP" altLang="en-US" sz="2800">
                <a:solidFill>
                  <a:schemeClr val="tx1"/>
                </a:solidFill>
                <a:latin typeface="メイリオ" panose="020B0604030504040204" pitchFamily="50" charset="-128"/>
                <a:ea typeface="メイリオ" panose="020B0604030504040204" pitchFamily="50" charset="-128"/>
              </a:rPr>
              <a:t>することもあるので注意（</a:t>
            </a:r>
            <a:r>
              <a:rPr kumimoji="1" lang="ja-JP" altLang="en-US" sz="2800" b="1">
                <a:solidFill>
                  <a:srgbClr val="0000CC"/>
                </a:solidFill>
                <a:latin typeface="メイリオ" panose="020B0604030504040204" pitchFamily="50" charset="-128"/>
                <a:ea typeface="メイリオ" panose="020B0604030504040204" pitchFamily="50" charset="-128"/>
              </a:rPr>
              <a:t>見守りの観点</a:t>
            </a:r>
            <a:r>
              <a:rPr kumimoji="1" lang="ja-JP" altLang="en-US" sz="2800">
                <a:solidFill>
                  <a:schemeClr val="tx1"/>
                </a:solidFill>
                <a:latin typeface="メイリオ" panose="020B0604030504040204" pitchFamily="50" charset="-128"/>
                <a:ea typeface="メイリオ" panose="020B0604030504040204" pitchFamily="50" charset="-128"/>
              </a:rPr>
              <a:t>）</a:t>
            </a:r>
            <a:endParaRPr kumimoji="1" lang="ja-JP" altLang="en-US" sz="2800" b="1">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5950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latin typeface="メイリオ" panose="020B0604030504040204" pitchFamily="50" charset="-128"/>
                <a:ea typeface="メイリオ" panose="020B0604030504040204" pitchFamily="50" charset="-128"/>
              </a:rPr>
              <a:t>授業中のスマホ</a:t>
            </a:r>
            <a:r>
              <a:rPr lang="ja-JP" altLang="en-US" b="1">
                <a:solidFill>
                  <a:srgbClr val="C00000"/>
                </a:solidFill>
                <a:latin typeface="メイリオ" panose="020B0604030504040204" pitchFamily="50" charset="-128"/>
                <a:ea typeface="メイリオ" panose="020B0604030504040204" pitchFamily="50" charset="-128"/>
              </a:rPr>
              <a:t>利用禁止</a:t>
            </a:r>
            <a:endParaRPr kumimoji="1" lang="ja-JP" altLang="en-US">
              <a:solidFill>
                <a:schemeClr val="tx1"/>
              </a:solidFill>
              <a:latin typeface="メイリオ" panose="020B0604030504040204" pitchFamily="50" charset="-128"/>
              <a:ea typeface="メイリオ" panose="020B0604030504040204" pitchFamily="50" charset="-128"/>
            </a:endParaRPr>
          </a:p>
        </p:txBody>
      </p:sp>
      <p:sp>
        <p:nvSpPr>
          <p:cNvPr id="3" name="タイトル 1">
            <a:extLst>
              <a:ext uri="{FF2B5EF4-FFF2-40B4-BE49-F238E27FC236}">
                <a16:creationId xmlns:a16="http://schemas.microsoft.com/office/drawing/2014/main" id="{D49D417D-F429-09F0-95F6-33612FF4A564}"/>
              </a:ext>
            </a:extLst>
          </p:cNvPr>
          <p:cNvSpPr txBox="1">
            <a:spLocks/>
          </p:cNvSpPr>
          <p:nvPr/>
        </p:nvSpPr>
        <p:spPr>
          <a:xfrm>
            <a:off x="1692862" y="1206806"/>
            <a:ext cx="4932384" cy="3335535"/>
          </a:xfrm>
          <a:prstGeom prst="rect">
            <a:avLst/>
          </a:prstGeom>
          <a:solidFill>
            <a:srgbClr val="FFFFCC"/>
          </a:solidFill>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700" i="0" kern="1200" spc="-50" baseline="0">
                <a:solidFill>
                  <a:schemeClr val="tx1">
                    <a:lumMod val="75000"/>
                    <a:lumOff val="25000"/>
                  </a:schemeClr>
                </a:solidFill>
                <a:latin typeface="ＭＳ Ｐゴシック" panose="020B0600070205080204" pitchFamily="50" charset="-128"/>
                <a:ea typeface="ＭＳ Ｐゴシック" panose="020B0600070205080204" pitchFamily="50" charset="-128"/>
                <a:cs typeface="+mj-cs"/>
              </a:defRPr>
            </a:lvl1pPr>
          </a:lstStyle>
          <a:p>
            <a:r>
              <a:rPr lang="ja-JP" altLang="en-US" sz="7200">
                <a:latin typeface="メイリオ" panose="020B0604030504040204" pitchFamily="50" charset="-128"/>
                <a:ea typeface="メイリオ" panose="020B0604030504040204" pitchFamily="50" charset="-128"/>
              </a:rPr>
              <a:t>授業中の</a:t>
            </a:r>
            <a:br>
              <a:rPr lang="en-US" altLang="ja-JP" sz="7200">
                <a:latin typeface="メイリオ" panose="020B0604030504040204" pitchFamily="50" charset="-128"/>
                <a:ea typeface="メイリオ" panose="020B0604030504040204" pitchFamily="50" charset="-128"/>
              </a:rPr>
            </a:br>
            <a:r>
              <a:rPr lang="ja-JP" altLang="en-US" sz="7200" b="1">
                <a:latin typeface="メイリオ" panose="020B0604030504040204" pitchFamily="50" charset="-128"/>
                <a:ea typeface="メイリオ" panose="020B0604030504040204" pitchFamily="50" charset="-128"/>
              </a:rPr>
              <a:t>スマホ利用</a:t>
            </a:r>
            <a:br>
              <a:rPr lang="en-US" altLang="ja-JP" sz="7200">
                <a:latin typeface="メイリオ" panose="020B0604030504040204" pitchFamily="50" charset="-128"/>
                <a:ea typeface="メイリオ" panose="020B0604030504040204" pitchFamily="50" charset="-128"/>
              </a:rPr>
            </a:br>
            <a:r>
              <a:rPr lang="ja-JP" altLang="en-US" sz="7200" b="1" u="sng">
                <a:solidFill>
                  <a:srgbClr val="FF0000"/>
                </a:solidFill>
                <a:latin typeface="メイリオ" panose="020B0604030504040204" pitchFamily="50" charset="-128"/>
                <a:ea typeface="メイリオ" panose="020B0604030504040204" pitchFamily="50" charset="-128"/>
              </a:rPr>
              <a:t>原則禁止！</a:t>
            </a:r>
          </a:p>
        </p:txBody>
      </p:sp>
      <p:pic>
        <p:nvPicPr>
          <p:cNvPr id="7" name="Picture 2" descr="スマートフォン禁止のマーク">
            <a:extLst>
              <a:ext uri="{FF2B5EF4-FFF2-40B4-BE49-F238E27FC236}">
                <a16:creationId xmlns:a16="http://schemas.microsoft.com/office/drawing/2014/main" id="{9FCDF2E8-A911-E9FE-2D35-B1CAF28416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3"/>
          <a:stretch/>
        </p:blipFill>
        <p:spPr bwMode="auto">
          <a:xfrm>
            <a:off x="7076904" y="1189747"/>
            <a:ext cx="3197627" cy="318796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字幕 2">
            <a:extLst>
              <a:ext uri="{FF2B5EF4-FFF2-40B4-BE49-F238E27FC236}">
                <a16:creationId xmlns:a16="http://schemas.microsoft.com/office/drawing/2014/main" id="{C2DE974D-0DEE-6C30-A461-DF453510C2AC}"/>
              </a:ext>
            </a:extLst>
          </p:cNvPr>
          <p:cNvSpPr txBox="1">
            <a:spLocks/>
          </p:cNvSpPr>
          <p:nvPr/>
        </p:nvSpPr>
        <p:spPr>
          <a:xfrm>
            <a:off x="2453420" y="5689178"/>
            <a:ext cx="8863262" cy="947593"/>
          </a:xfrm>
          <a:prstGeom prst="rect">
            <a:avLst/>
          </a:prstGeom>
          <a:solidFill>
            <a:srgbClr val="FF0000"/>
          </a:solidFill>
          <a:ln>
            <a:solidFill>
              <a:schemeClr val="tx1"/>
            </a:solidFill>
          </a:ln>
        </p:spPr>
        <p:txBody>
          <a:bodyPr vert="horz" lIns="0" tIns="45720" rIns="0" bIns="45720" rtlCol="0" anchor="b">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kumimoji="1" sz="2800"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sz="4800" b="1">
                <a:solidFill>
                  <a:srgbClr val="FFFF00"/>
                </a:solidFill>
                <a:latin typeface="メイリオ" panose="020B0604030504040204" pitchFamily="50" charset="-128"/>
                <a:ea typeface="メイリオ" panose="020B0604030504040204" pitchFamily="50" charset="-128"/>
              </a:rPr>
              <a:t>著作権・肖像権の侵害</a:t>
            </a:r>
            <a:r>
              <a:rPr lang="ja-JP" altLang="en-US">
                <a:solidFill>
                  <a:srgbClr val="FFFF00"/>
                </a:solidFill>
                <a:latin typeface="メイリオ" panose="020B0604030504040204" pitchFamily="50" charset="-128"/>
                <a:ea typeface="メイリオ" panose="020B0604030504040204" pitchFamily="50" charset="-128"/>
              </a:rPr>
              <a:t>の恐れあり！</a:t>
            </a:r>
            <a:endParaRPr lang="ja-JP" altLang="en-US" sz="4000">
              <a:solidFill>
                <a:srgbClr val="FFFF00"/>
              </a:solidFill>
              <a:latin typeface="メイリオ" panose="020B0604030504040204" pitchFamily="50" charset="-128"/>
              <a:ea typeface="メイリオ" panose="020B0604030504040204" pitchFamily="50" charset="-128"/>
            </a:endParaRPr>
          </a:p>
        </p:txBody>
      </p:sp>
      <p:sp>
        <p:nvSpPr>
          <p:cNvPr id="11" name="字幕 2">
            <a:extLst>
              <a:ext uri="{FF2B5EF4-FFF2-40B4-BE49-F238E27FC236}">
                <a16:creationId xmlns:a16="http://schemas.microsoft.com/office/drawing/2014/main" id="{2E3AF129-3961-6643-3E9B-602D1D5F3478}"/>
              </a:ext>
            </a:extLst>
          </p:cNvPr>
          <p:cNvSpPr txBox="1">
            <a:spLocks/>
          </p:cNvSpPr>
          <p:nvPr/>
        </p:nvSpPr>
        <p:spPr>
          <a:xfrm>
            <a:off x="733426" y="4953177"/>
            <a:ext cx="10696576" cy="947593"/>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000" b="1">
                <a:latin typeface="メイリオ" panose="020B0604030504040204" pitchFamily="50" charset="-128"/>
                <a:ea typeface="メイリオ" panose="020B0604030504040204" pitchFamily="50" charset="-128"/>
              </a:rPr>
              <a:t>授業風景の撮影＆ネットへのアップ </a:t>
            </a:r>
            <a:r>
              <a:rPr lang="en-US" altLang="ja-JP" sz="4000">
                <a:latin typeface="メイリオ" panose="020B0604030504040204" pitchFamily="50" charset="-128"/>
                <a:ea typeface="メイリオ" panose="020B0604030504040204" pitchFamily="50" charset="-128"/>
              </a:rPr>
              <a:t>(</a:t>
            </a:r>
            <a:r>
              <a:rPr lang="ja-JP" altLang="en-US" sz="4000">
                <a:latin typeface="メイリオ" panose="020B0604030504040204" pitchFamily="50" charset="-128"/>
                <a:ea typeface="メイリオ" panose="020B0604030504040204" pitchFamily="50" charset="-128"/>
              </a:rPr>
              <a:t>公開</a:t>
            </a:r>
            <a:r>
              <a:rPr lang="en-US" altLang="ja-JP" sz="4000">
                <a:latin typeface="メイリオ" panose="020B0604030504040204" pitchFamily="50" charset="-128"/>
                <a:ea typeface="メイリオ" panose="020B0604030504040204" pitchFamily="50" charset="-128"/>
              </a:rPr>
              <a:t>)</a:t>
            </a:r>
            <a:r>
              <a:rPr lang="ja-JP" altLang="en-US" sz="4000">
                <a:latin typeface="メイリオ" panose="020B0604030504040204" pitchFamily="50" charset="-128"/>
                <a:ea typeface="メイリオ" panose="020B0604030504040204" pitchFamily="50" charset="-128"/>
              </a:rPr>
              <a:t> は</a:t>
            </a:r>
          </a:p>
        </p:txBody>
      </p:sp>
      <p:pic>
        <p:nvPicPr>
          <p:cNvPr id="15" name="Picture 4" descr="「注意」のイラスト文字">
            <a:extLst>
              <a:ext uri="{FF2B5EF4-FFF2-40B4-BE49-F238E27FC236}">
                <a16:creationId xmlns:a16="http://schemas.microsoft.com/office/drawing/2014/main" id="{AD143DA3-19D6-3190-03C7-5922FBEC9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088" y="5476703"/>
            <a:ext cx="1620729" cy="1337101"/>
          </a:xfrm>
          <a:prstGeom prst="rect">
            <a:avLst/>
          </a:prstGeom>
          <a:noFill/>
          <a:extLst>
            <a:ext uri="{909E8E84-426E-40DD-AFC4-6F175D3DCCD1}">
              <a14:hiddenFill xmlns:a14="http://schemas.microsoft.com/office/drawing/2010/main">
                <a:solidFill>
                  <a:srgbClr val="FFFFFF"/>
                </a:solidFill>
              </a14:hiddenFill>
            </a:ext>
          </a:extLst>
        </p:spPr>
      </p:pic>
      <p:sp>
        <p:nvSpPr>
          <p:cNvPr id="16" name="四角形: 角を丸くする 15">
            <a:extLst>
              <a:ext uri="{FF2B5EF4-FFF2-40B4-BE49-F238E27FC236}">
                <a16:creationId xmlns:a16="http://schemas.microsoft.com/office/drawing/2014/main" id="{52D19F6F-2A4F-3DE7-CF5A-B74B205A756E}"/>
              </a:ext>
            </a:extLst>
          </p:cNvPr>
          <p:cNvSpPr/>
          <p:nvPr/>
        </p:nvSpPr>
        <p:spPr>
          <a:xfrm>
            <a:off x="8215744" y="220709"/>
            <a:ext cx="3785425" cy="83958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solidFill>
                  <a:srgbClr val="006600"/>
                </a:solidFill>
                <a:latin typeface="メイリオ" panose="020B0604030504040204" pitchFamily="50" charset="-128"/>
                <a:ea typeface="メイリオ" panose="020B0604030504040204" pitchFamily="50" charset="-128"/>
              </a:rPr>
              <a:t>周知済みの内容</a:t>
            </a:r>
          </a:p>
        </p:txBody>
      </p:sp>
      <p:sp>
        <p:nvSpPr>
          <p:cNvPr id="17" name="四角形吹き出し 5">
            <a:extLst>
              <a:ext uri="{FF2B5EF4-FFF2-40B4-BE49-F238E27FC236}">
                <a16:creationId xmlns:a16="http://schemas.microsoft.com/office/drawing/2014/main" id="{A6E3D3BD-6857-0DEA-4781-DE8E9375C700}"/>
              </a:ext>
            </a:extLst>
          </p:cNvPr>
          <p:cNvSpPr/>
          <p:nvPr/>
        </p:nvSpPr>
        <p:spPr>
          <a:xfrm>
            <a:off x="2061560" y="4402650"/>
            <a:ext cx="8379229" cy="480973"/>
          </a:xfrm>
          <a:prstGeom prst="wedgeRectCallout">
            <a:avLst>
              <a:gd name="adj1" fmla="val -37907"/>
              <a:gd name="adj2" fmla="val -89838"/>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b="1">
                <a:solidFill>
                  <a:schemeClr val="tx1"/>
                </a:solidFill>
                <a:latin typeface="メイリオ" panose="020B0604030504040204" pitchFamily="50" charset="-128"/>
                <a:ea typeface="メイリオ" panose="020B0604030504040204" pitchFamily="50" charset="-128"/>
              </a:rPr>
              <a:t>出席確認時は例外</a:t>
            </a:r>
            <a:r>
              <a:rPr lang="ja-JP" altLang="en-US" sz="2400">
                <a:solidFill>
                  <a:srgbClr val="3333FF"/>
                </a:solidFill>
                <a:latin typeface="メイリオ" panose="020B0604030504040204" pitchFamily="50" charset="-128"/>
                <a:ea typeface="メイリオ" panose="020B0604030504040204" pitchFamily="50" charset="-128"/>
              </a:rPr>
              <a:t>　</a:t>
            </a:r>
            <a:r>
              <a:rPr kumimoji="1" lang="en-US" altLang="ja-JP" sz="2000">
                <a:solidFill>
                  <a:srgbClr val="3333FF"/>
                </a:solidFill>
                <a:latin typeface="メイリオ" panose="020B0604030504040204" pitchFamily="50" charset="-128"/>
                <a:ea typeface="メイリオ" panose="020B0604030504040204" pitchFamily="50" charset="-128"/>
              </a:rPr>
              <a:t>(</a:t>
            </a:r>
            <a:r>
              <a:rPr kumimoji="1" lang="ja-JP" altLang="en-US" sz="2000">
                <a:solidFill>
                  <a:srgbClr val="3333FF"/>
                </a:solidFill>
                <a:latin typeface="メイリオ" panose="020B0604030504040204" pitchFamily="50" charset="-128"/>
                <a:ea typeface="メイリオ" panose="020B0604030504040204" pitchFamily="50" charset="-128"/>
              </a:rPr>
              <a:t>授業で利用する際は各教員の指示に従うこと</a:t>
            </a:r>
            <a:r>
              <a:rPr kumimoji="1" lang="en-US" altLang="ja-JP" sz="2000">
                <a:solidFill>
                  <a:srgbClr val="3333FF"/>
                </a:solidFill>
                <a:latin typeface="メイリオ" panose="020B0604030504040204" pitchFamily="50" charset="-128"/>
                <a:ea typeface="メイリオ" panose="020B0604030504040204" pitchFamily="50" charset="-128"/>
              </a:rPr>
              <a:t>)</a:t>
            </a:r>
            <a:endParaRPr kumimoji="1" lang="ja-JP" altLang="en-US" sz="2000">
              <a:solidFill>
                <a:srgbClr val="3333FF"/>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60868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学年暦、学期（ターム）</a:t>
            </a:r>
            <a:r>
              <a:rPr lang="ja-JP" altLang="en-US"/>
              <a:t>，</a:t>
            </a:r>
            <a:r>
              <a:rPr kumimoji="1" lang="ja-JP" altLang="en-US"/>
              <a:t>授業時間</a:t>
            </a:r>
          </a:p>
        </p:txBody>
      </p:sp>
      <p:graphicFrame>
        <p:nvGraphicFramePr>
          <p:cNvPr id="4" name="表 3"/>
          <p:cNvGraphicFramePr>
            <a:graphicFrameLocks noGrp="1"/>
          </p:cNvGraphicFramePr>
          <p:nvPr/>
        </p:nvGraphicFramePr>
        <p:xfrm>
          <a:off x="426502" y="1346200"/>
          <a:ext cx="11356026" cy="4851400"/>
        </p:xfrm>
        <a:graphic>
          <a:graphicData uri="http://schemas.openxmlformats.org/drawingml/2006/table">
            <a:tbl>
              <a:tblPr firstRow="1" bandRow="1">
                <a:tableStyleId>{2D5ABB26-0587-4C30-8999-92F81FD0307C}</a:tableStyleId>
              </a:tblPr>
              <a:tblGrid>
                <a:gridCol w="609917">
                  <a:extLst>
                    <a:ext uri="{9D8B030D-6E8A-4147-A177-3AD203B41FA5}">
                      <a16:colId xmlns:a16="http://schemas.microsoft.com/office/drawing/2014/main" val="20000"/>
                    </a:ext>
                  </a:extLst>
                </a:gridCol>
                <a:gridCol w="613730">
                  <a:extLst>
                    <a:ext uri="{9D8B030D-6E8A-4147-A177-3AD203B41FA5}">
                      <a16:colId xmlns:a16="http://schemas.microsoft.com/office/drawing/2014/main" val="20001"/>
                    </a:ext>
                  </a:extLst>
                </a:gridCol>
                <a:gridCol w="739140">
                  <a:extLst>
                    <a:ext uri="{9D8B030D-6E8A-4147-A177-3AD203B41FA5}">
                      <a16:colId xmlns:a16="http://schemas.microsoft.com/office/drawing/2014/main" val="20002"/>
                    </a:ext>
                  </a:extLst>
                </a:gridCol>
                <a:gridCol w="613730">
                  <a:extLst>
                    <a:ext uri="{9D8B030D-6E8A-4147-A177-3AD203B41FA5}">
                      <a16:colId xmlns:a16="http://schemas.microsoft.com/office/drawing/2014/main" val="20003"/>
                    </a:ext>
                  </a:extLst>
                </a:gridCol>
                <a:gridCol w="735901">
                  <a:extLst>
                    <a:ext uri="{9D8B030D-6E8A-4147-A177-3AD203B41FA5}">
                      <a16:colId xmlns:a16="http://schemas.microsoft.com/office/drawing/2014/main" val="20004"/>
                    </a:ext>
                  </a:extLst>
                </a:gridCol>
                <a:gridCol w="743267">
                  <a:extLst>
                    <a:ext uri="{9D8B030D-6E8A-4147-A177-3AD203B41FA5}">
                      <a16:colId xmlns:a16="http://schemas.microsoft.com/office/drawing/2014/main" val="20005"/>
                    </a:ext>
                  </a:extLst>
                </a:gridCol>
                <a:gridCol w="1237933">
                  <a:extLst>
                    <a:ext uri="{9D8B030D-6E8A-4147-A177-3AD203B41FA5}">
                      <a16:colId xmlns:a16="http://schemas.microsoft.com/office/drawing/2014/main" val="20006"/>
                    </a:ext>
                  </a:extLst>
                </a:gridCol>
                <a:gridCol w="743267">
                  <a:extLst>
                    <a:ext uri="{9D8B030D-6E8A-4147-A177-3AD203B41FA5}">
                      <a16:colId xmlns:a16="http://schemas.microsoft.com/office/drawing/2014/main" val="20007"/>
                    </a:ext>
                  </a:extLst>
                </a:gridCol>
                <a:gridCol w="834767">
                  <a:extLst>
                    <a:ext uri="{9D8B030D-6E8A-4147-A177-3AD203B41FA5}">
                      <a16:colId xmlns:a16="http://schemas.microsoft.com/office/drawing/2014/main" val="20008"/>
                    </a:ext>
                  </a:extLst>
                </a:gridCol>
                <a:gridCol w="1268290">
                  <a:extLst>
                    <a:ext uri="{9D8B030D-6E8A-4147-A177-3AD203B41FA5}">
                      <a16:colId xmlns:a16="http://schemas.microsoft.com/office/drawing/2014/main" val="20009"/>
                    </a:ext>
                  </a:extLst>
                </a:gridCol>
                <a:gridCol w="872490">
                  <a:extLst>
                    <a:ext uri="{9D8B030D-6E8A-4147-A177-3AD203B41FA5}">
                      <a16:colId xmlns:a16="http://schemas.microsoft.com/office/drawing/2014/main" val="20010"/>
                    </a:ext>
                  </a:extLst>
                </a:gridCol>
                <a:gridCol w="868553">
                  <a:extLst>
                    <a:ext uri="{9D8B030D-6E8A-4147-A177-3AD203B41FA5}">
                      <a16:colId xmlns:a16="http://schemas.microsoft.com/office/drawing/2014/main" val="20011"/>
                    </a:ext>
                  </a:extLst>
                </a:gridCol>
                <a:gridCol w="735901">
                  <a:extLst>
                    <a:ext uri="{9D8B030D-6E8A-4147-A177-3AD203B41FA5}">
                      <a16:colId xmlns:a16="http://schemas.microsoft.com/office/drawing/2014/main" val="20012"/>
                    </a:ext>
                  </a:extLst>
                </a:gridCol>
                <a:gridCol w="739140">
                  <a:extLst>
                    <a:ext uri="{9D8B030D-6E8A-4147-A177-3AD203B41FA5}">
                      <a16:colId xmlns:a16="http://schemas.microsoft.com/office/drawing/2014/main" val="20013"/>
                    </a:ext>
                  </a:extLst>
                </a:gridCol>
              </a:tblGrid>
              <a:tr h="442806">
                <a:tc gridSpan="14">
                  <a:txBody>
                    <a:bodyPr/>
                    <a:lstStyle/>
                    <a:p>
                      <a:pPr algn="ctr"/>
                      <a:r>
                        <a:rPr kumimoji="1" lang="en-US" altLang="ja-JP"/>
                        <a:t>2024</a:t>
                      </a:r>
                      <a:r>
                        <a:rPr kumimoji="1" lang="ja-JP" altLang="en-US"/>
                        <a:t>年度（</a:t>
                      </a:r>
                      <a:r>
                        <a:rPr kumimoji="1" lang="en-US" altLang="ja-JP"/>
                        <a:t>2024</a:t>
                      </a:r>
                      <a:r>
                        <a:rPr kumimoji="1" lang="ja-JP" altLang="en-US"/>
                        <a:t>年</a:t>
                      </a:r>
                      <a:r>
                        <a:rPr kumimoji="1" lang="en-US" altLang="ja-JP"/>
                        <a:t>4</a:t>
                      </a:r>
                      <a:r>
                        <a:rPr kumimoji="1" lang="ja-JP" altLang="en-US"/>
                        <a:t>月</a:t>
                      </a:r>
                      <a:r>
                        <a:rPr kumimoji="1" lang="en-US" altLang="ja-JP"/>
                        <a:t>1</a:t>
                      </a:r>
                      <a:r>
                        <a:rPr kumimoji="1" lang="ja-JP" altLang="en-US"/>
                        <a:t>日～</a:t>
                      </a:r>
                      <a:r>
                        <a:rPr kumimoji="1" lang="en-US" altLang="ja-JP"/>
                        <a:t>2025</a:t>
                      </a:r>
                      <a:r>
                        <a:rPr kumimoji="1" lang="ja-JP" altLang="en-US"/>
                        <a:t>年</a:t>
                      </a:r>
                      <a:r>
                        <a:rPr kumimoji="1" lang="en-US" altLang="ja-JP"/>
                        <a:t>3</a:t>
                      </a:r>
                      <a:r>
                        <a:rPr kumimoji="1" lang="ja-JP" altLang="en-US"/>
                        <a:t>月</a:t>
                      </a:r>
                      <a:r>
                        <a:rPr kumimoji="1" lang="en-US" altLang="ja-JP"/>
                        <a:t>31</a:t>
                      </a:r>
                      <a:r>
                        <a:rPr kumimoji="1" lang="ja-JP" altLang="en-US"/>
                        <a:t>日）</a:t>
                      </a:r>
                      <a:endParaRPr kumimoji="1" lang="en-US" altLang="ja-JP" baseline="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gridSpan="7">
                  <a:txBody>
                    <a:bodyPr/>
                    <a:lstStyle/>
                    <a:p>
                      <a:pPr algn="ctr"/>
                      <a:r>
                        <a:rPr kumimoji="1" lang="ja-JP" altLang="en-US"/>
                        <a:t>前期（</a:t>
                      </a:r>
                      <a:r>
                        <a:rPr kumimoji="1" lang="en-US" altLang="ja-JP"/>
                        <a:t>4/1 –</a:t>
                      </a:r>
                      <a:r>
                        <a:rPr kumimoji="1" lang="en-US" altLang="ja-JP" baseline="0"/>
                        <a:t> 9/30</a:t>
                      </a:r>
                      <a:r>
                        <a:rPr kumimoji="1" lang="ja-JP" altLang="en-US" baseline="0"/>
                        <a:t>）</a:t>
                      </a:r>
                      <a:endParaRPr kumimoji="1" lang="ja-JP" alt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9FF99"/>
                    </a:solid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7">
                  <a:txBody>
                    <a:bodyPr/>
                    <a:lstStyle/>
                    <a:p>
                      <a:pPr algn="ctr"/>
                      <a:r>
                        <a:rPr kumimoji="1" lang="ja-JP" altLang="en-US"/>
                        <a:t>後期（</a:t>
                      </a:r>
                      <a:r>
                        <a:rPr kumimoji="1" lang="en-US" altLang="ja-JP"/>
                        <a:t>10/1 – 3/31</a:t>
                      </a:r>
                      <a:r>
                        <a:rPr kumimoji="1" lang="ja-JP" altLang="en-US"/>
                        <a: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66FFFF"/>
                    </a:solid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gridSpan="4">
                  <a:txBody>
                    <a:bodyPr/>
                    <a:lstStyle/>
                    <a:p>
                      <a:pPr algn="ctr"/>
                      <a:r>
                        <a:rPr kumimoji="1" lang="ja-JP" altLang="en-US"/>
                        <a:t>第１ターム（</a:t>
                      </a:r>
                      <a:r>
                        <a:rPr kumimoji="1" lang="en-US" altLang="ja-JP"/>
                        <a:t>4/8</a:t>
                      </a:r>
                      <a:r>
                        <a:rPr kumimoji="1" lang="en-US" altLang="ja-JP" baseline="0"/>
                        <a:t> – 6/7</a:t>
                      </a:r>
                      <a:r>
                        <a:rPr kumimoji="1" lang="ja-JP" altLang="en-US" baseline="0"/>
                        <a:t>）</a:t>
                      </a:r>
                      <a:endParaRPr kumimoji="1" lang="ja-JP" alt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kumimoji="1" lang="ja-JP" altLang="en-US"/>
                        <a:t>第２ターム（</a:t>
                      </a:r>
                      <a:r>
                        <a:rPr kumimoji="1" lang="en-US" altLang="ja-JP"/>
                        <a:t>6/8 – 8/9</a:t>
                      </a:r>
                      <a:r>
                        <a:rPr kumimoji="1" lang="ja-JP" altLang="en-US"/>
                        <a: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kumimoji="1" lang="ja-JP" altLang="en-US"/>
                        <a:t>第３ターム（</a:t>
                      </a:r>
                      <a:r>
                        <a:rPr kumimoji="1" lang="en-US" altLang="ja-JP"/>
                        <a:t>10/1 – 11/26</a:t>
                      </a:r>
                      <a:r>
                        <a:rPr kumimoji="1" lang="ja-JP" altLang="en-US"/>
                        <a: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kumimoji="1" lang="ja-JP" altLang="en-US"/>
                        <a:t>第４ターム（</a:t>
                      </a:r>
                      <a:r>
                        <a:rPr kumimoji="1" lang="en-US" altLang="ja-JP"/>
                        <a:t>11/27 – 2/6</a:t>
                      </a:r>
                      <a:r>
                        <a:rPr kumimoji="1" lang="ja-JP" altLang="en-US"/>
                        <a: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kumimoji="1" lang="en-US" altLang="ja-JP"/>
                        <a:t>4/2</a:t>
                      </a:r>
                      <a:endParaRPr kumimoji="1" lang="ja-JP" altLang="en-US"/>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a:t>4/2 – 4/5</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a:t>4/8</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a:t>6/3 – 6</a:t>
                      </a:r>
                      <a:r>
                        <a:rPr kumimoji="1" lang="en-US" altLang="ja-JP" baseline="0"/>
                        <a:t>/7</a:t>
                      </a:r>
                      <a:endParaRPr kumimoji="1" lang="ja-JP" altLang="en-US"/>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a:t>6/10</a:t>
                      </a:r>
                      <a:endParaRPr kumimoji="1" lang="ja-JP" altLang="en-US"/>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a:t>7/30</a:t>
                      </a:r>
                    </a:p>
                    <a:p>
                      <a:pPr algn="ctr"/>
                      <a:r>
                        <a:rPr kumimoji="1" lang="en-US" altLang="ja-JP"/>
                        <a:t>–</a:t>
                      </a:r>
                    </a:p>
                    <a:p>
                      <a:pPr algn="ctr"/>
                      <a:r>
                        <a:rPr kumimoji="1" lang="en-US" altLang="ja-JP"/>
                        <a:t>8/9</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a:t>8/10</a:t>
                      </a:r>
                    </a:p>
                    <a:p>
                      <a:pPr algn="ctr"/>
                      <a:r>
                        <a:rPr kumimoji="1" lang="en-US" altLang="ja-JP"/>
                        <a:t>–</a:t>
                      </a:r>
                    </a:p>
                    <a:p>
                      <a:pPr algn="ctr"/>
                      <a:r>
                        <a:rPr kumimoji="1" lang="en-US" altLang="ja-JP"/>
                        <a:t>9/29</a:t>
                      </a:r>
                      <a:endParaRPr kumimoji="1" lang="ja-JP" altLang="en-US"/>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a:t>9/30</a:t>
                      </a:r>
                      <a:endParaRPr kumimoji="1" lang="ja-JP" altLang="en-US"/>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kumimoji="1" lang="en-US" altLang="ja-JP"/>
                        <a:t>10/1</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kumimoji="1" lang="en-US" altLang="ja-JP"/>
                        <a:t>11/20</a:t>
                      </a:r>
                    </a:p>
                    <a:p>
                      <a:pPr algn="ctr"/>
                      <a:r>
                        <a:rPr kumimoji="1" lang="en-US" altLang="ja-JP"/>
                        <a:t>–</a:t>
                      </a:r>
                    </a:p>
                    <a:p>
                      <a:pPr algn="ctr"/>
                      <a:r>
                        <a:rPr kumimoji="1" lang="en-US" altLang="ja-JP"/>
                        <a:t>11/26</a:t>
                      </a:r>
                      <a:endParaRPr kumimoji="1" lang="ja-JP" altLang="en-US"/>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kumimoji="1" lang="en-US" altLang="ja-JP"/>
                        <a:t>11/27</a:t>
                      </a:r>
                      <a:endParaRPr kumimoji="1" lang="ja-JP" altLang="en-US"/>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a:t>12/26</a:t>
                      </a:r>
                    </a:p>
                    <a:p>
                      <a:pPr algn="ctr"/>
                      <a:r>
                        <a:rPr kumimoji="1" lang="en-US" altLang="ja-JP"/>
                        <a:t>–</a:t>
                      </a:r>
                    </a:p>
                    <a:p>
                      <a:pPr algn="ctr"/>
                      <a:r>
                        <a:rPr kumimoji="1" lang="en-US" altLang="ja-JP"/>
                        <a:t>1/3</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a:t>1/28</a:t>
                      </a:r>
                    </a:p>
                    <a:p>
                      <a:pPr algn="ctr"/>
                      <a:r>
                        <a:rPr kumimoji="1" lang="en-US" altLang="ja-JP"/>
                        <a:t>–</a:t>
                      </a:r>
                    </a:p>
                    <a:p>
                      <a:pPr algn="ctr"/>
                      <a:r>
                        <a:rPr kumimoji="1" lang="en-US" altLang="ja-JP"/>
                        <a:t>2/6</a:t>
                      </a: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a:t>2/7</a:t>
                      </a:r>
                    </a:p>
                    <a:p>
                      <a:pPr algn="ctr"/>
                      <a:r>
                        <a:rPr kumimoji="1" lang="en-US" altLang="ja-JP"/>
                        <a:t>–</a:t>
                      </a:r>
                    </a:p>
                    <a:p>
                      <a:pPr algn="ctr"/>
                      <a:r>
                        <a:rPr kumimoji="1" lang="en-US" altLang="ja-JP"/>
                        <a:t>3/31</a:t>
                      </a:r>
                      <a:endParaRPr kumimoji="1" lang="ja-JP" altLang="en-US"/>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752514">
                <a:tc>
                  <a:txBody>
                    <a:bodyPr/>
                    <a:lstStyle/>
                    <a:p>
                      <a:pPr algn="l"/>
                      <a:r>
                        <a:rPr kumimoji="1" lang="ja-JP" altLang="en-US"/>
                        <a:t>入学式</a:t>
                      </a:r>
                    </a:p>
                  </a:txBody>
                  <a:tcPr vert="eaVert"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FF"/>
                    </a:solidFill>
                  </a:tcPr>
                </a:tc>
                <a:tc>
                  <a:txBody>
                    <a:bodyPr/>
                    <a:lstStyle/>
                    <a:p>
                      <a:pPr algn="l"/>
                      <a:r>
                        <a:rPr kumimoji="1" lang="ja-JP" altLang="en-US"/>
                        <a:t>オリエンテーション</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FF"/>
                    </a:solidFill>
                  </a:tcPr>
                </a:tc>
                <a:tc>
                  <a:txBody>
                    <a:bodyPr/>
                    <a:lstStyle/>
                    <a:p>
                      <a:pPr algn="l"/>
                      <a:r>
                        <a:rPr kumimoji="1" lang="ja-JP" altLang="en-US"/>
                        <a:t>前期・第１ターム授業開始</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FF"/>
                    </a:solidFill>
                  </a:tcPr>
                </a:tc>
                <a:tc>
                  <a:txBody>
                    <a:bodyPr/>
                    <a:lstStyle/>
                    <a:p>
                      <a:pPr algn="l"/>
                      <a:r>
                        <a:rPr kumimoji="1" lang="ja-JP" altLang="en-US"/>
                        <a:t>第１ターム試験期間</a:t>
                      </a:r>
                    </a:p>
                  </a:txBody>
                  <a:tcPr vert="eaVert"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FF"/>
                    </a:solidFill>
                  </a:tcPr>
                </a:tc>
                <a:tc>
                  <a:txBody>
                    <a:bodyPr/>
                    <a:lstStyle/>
                    <a:p>
                      <a:pPr algn="l"/>
                      <a:r>
                        <a:rPr kumimoji="1" lang="ja-JP" altLang="en-US"/>
                        <a:t>第２ターム授業開始</a:t>
                      </a:r>
                    </a:p>
                  </a:txBody>
                  <a:tcPr vert="eaVert"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kumimoji="1" lang="ja-JP" altLang="en-US"/>
                        <a:t>前期・第２ターム試験期間</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kumimoji="1" lang="ja-JP" altLang="en-US"/>
                        <a:t>夏季休業</a:t>
                      </a:r>
                    </a:p>
                  </a:txBody>
                  <a:tcPr vert="eaVert"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kumimoji="1" lang="ja-JP" altLang="en-US"/>
                        <a:t>後期ガイダンス</a:t>
                      </a:r>
                    </a:p>
                  </a:txBody>
                  <a:tcPr vert="eaVert"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00"/>
                    </a:solidFill>
                  </a:tcPr>
                </a:tc>
                <a:tc>
                  <a:txBody>
                    <a:bodyPr/>
                    <a:lstStyle/>
                    <a:p>
                      <a:pPr algn="l"/>
                      <a:r>
                        <a:rPr kumimoji="1" lang="ja-JP" altLang="en-US"/>
                        <a:t>後期・第３ターム授業開始</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00"/>
                    </a:solidFill>
                  </a:tcPr>
                </a:tc>
                <a:tc>
                  <a:txBody>
                    <a:bodyPr/>
                    <a:lstStyle/>
                    <a:p>
                      <a:pPr algn="l"/>
                      <a:r>
                        <a:rPr kumimoji="1" lang="ja-JP" altLang="en-US"/>
                        <a:t>第３ターム試験期間</a:t>
                      </a:r>
                    </a:p>
                  </a:txBody>
                  <a:tcPr vert="eaVert"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C00"/>
                    </a:solidFill>
                  </a:tcPr>
                </a:tc>
                <a:tc>
                  <a:txBody>
                    <a:bodyPr/>
                    <a:lstStyle/>
                    <a:p>
                      <a:pPr algn="l"/>
                      <a:r>
                        <a:rPr kumimoji="1" lang="ja-JP" altLang="en-US"/>
                        <a:t>第４ターム授業開始</a:t>
                      </a:r>
                    </a:p>
                  </a:txBody>
                  <a:tcPr vert="eaVert"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a:t>冬季休業</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a:t>後期・第４ターム試験期間</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a:t>学年末休業</a:t>
                      </a:r>
                    </a:p>
                  </a:txBody>
                  <a:tcPr vert="eaVert"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15" name="テキスト ボックス 14"/>
          <p:cNvSpPr txBox="1"/>
          <p:nvPr/>
        </p:nvSpPr>
        <p:spPr>
          <a:xfrm>
            <a:off x="1703111" y="6292547"/>
            <a:ext cx="8800807" cy="461665"/>
          </a:xfrm>
          <a:prstGeom prst="rect">
            <a:avLst/>
          </a:prstGeom>
          <a:noFill/>
        </p:spPr>
        <p:txBody>
          <a:bodyPr wrap="none" rtlCol="0">
            <a:spAutoFit/>
          </a:bodyPr>
          <a:lstStyle/>
          <a:p>
            <a:r>
              <a:rPr kumimoji="1" lang="ja-JP" altLang="en-US" sz="2400"/>
              <a:t>土日祝日は原則休みだが、</a:t>
            </a:r>
            <a:r>
              <a:rPr kumimoji="1" lang="ja-JP" altLang="en-US" sz="2400">
                <a:solidFill>
                  <a:srgbClr val="0000CC"/>
                </a:solidFill>
              </a:rPr>
              <a:t>授業を行う日もあるので資料等を確認</a:t>
            </a:r>
          </a:p>
        </p:txBody>
      </p:sp>
      <p:sp>
        <p:nvSpPr>
          <p:cNvPr id="3" name="角丸四角形吹き出し 6">
            <a:extLst>
              <a:ext uri="{FF2B5EF4-FFF2-40B4-BE49-F238E27FC236}">
                <a16:creationId xmlns:a16="http://schemas.microsoft.com/office/drawing/2014/main" id="{C1DB9EFF-F43B-9729-494C-542BA3E14B0B}"/>
              </a:ext>
            </a:extLst>
          </p:cNvPr>
          <p:cNvSpPr/>
          <p:nvPr/>
        </p:nvSpPr>
        <p:spPr>
          <a:xfrm>
            <a:off x="7165300" y="5687122"/>
            <a:ext cx="2398427" cy="605423"/>
          </a:xfrm>
          <a:prstGeom prst="wedgeRoundRectCallout">
            <a:avLst>
              <a:gd name="adj1" fmla="val -48330"/>
              <a:gd name="adj2" fmla="val -107090"/>
              <a:gd name="adj3" fmla="val 16667"/>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u="sng">
                <a:solidFill>
                  <a:srgbClr val="C00000"/>
                </a:solidFill>
              </a:rPr>
              <a:t>11/4</a:t>
            </a:r>
            <a:r>
              <a:rPr kumimoji="1" lang="en-US" altLang="ja-JP" sz="2000" b="1" u="sng">
                <a:solidFill>
                  <a:schemeClr val="tx1"/>
                </a:solidFill>
              </a:rPr>
              <a:t> </a:t>
            </a:r>
            <a:r>
              <a:rPr kumimoji="1" lang="ja-JP" altLang="en-US" sz="2000" b="1" u="sng">
                <a:solidFill>
                  <a:schemeClr val="tx1"/>
                </a:solidFill>
              </a:rPr>
              <a:t>は授業日</a:t>
            </a:r>
            <a:endParaRPr kumimoji="1" lang="ja-JP" altLang="en-US" sz="2000" b="1">
              <a:solidFill>
                <a:srgbClr val="C00000"/>
              </a:solidFill>
            </a:endParaRPr>
          </a:p>
        </p:txBody>
      </p:sp>
    </p:spTree>
    <p:extLst>
      <p:ext uri="{BB962C8B-B14F-4D97-AF65-F5344CB8AC3E}">
        <p14:creationId xmlns:p14="http://schemas.microsoft.com/office/powerpoint/2010/main" val="178421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授業時間</a:t>
            </a:r>
          </a:p>
        </p:txBody>
      </p:sp>
      <p:graphicFrame>
        <p:nvGraphicFramePr>
          <p:cNvPr id="5" name="表 4"/>
          <p:cNvGraphicFramePr>
            <a:graphicFrameLocks noGrp="1"/>
          </p:cNvGraphicFramePr>
          <p:nvPr/>
        </p:nvGraphicFramePr>
        <p:xfrm>
          <a:off x="3334900" y="1320087"/>
          <a:ext cx="6226789" cy="4572000"/>
        </p:xfrm>
        <a:graphic>
          <a:graphicData uri="http://schemas.openxmlformats.org/drawingml/2006/table">
            <a:tbl>
              <a:tblPr firstRow="1" bandRow="1"/>
              <a:tblGrid>
                <a:gridCol w="2554301">
                  <a:extLst>
                    <a:ext uri="{9D8B030D-6E8A-4147-A177-3AD203B41FA5}">
                      <a16:colId xmlns:a16="http://schemas.microsoft.com/office/drawing/2014/main" val="20000"/>
                    </a:ext>
                  </a:extLst>
                </a:gridCol>
                <a:gridCol w="3672488">
                  <a:extLst>
                    <a:ext uri="{9D8B030D-6E8A-4147-A177-3AD203B41FA5}">
                      <a16:colId xmlns:a16="http://schemas.microsoft.com/office/drawing/2014/main" val="20001"/>
                    </a:ext>
                  </a:extLst>
                </a:gridCol>
              </a:tblGrid>
              <a:tr h="370840">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pPr algn="ctr"/>
                      <a:r>
                        <a:rPr kumimoji="1" lang="ja-JP" altLang="en-US" sz="2800" b="0">
                          <a:solidFill>
                            <a:schemeClr val="tx1"/>
                          </a:solidFill>
                        </a:rPr>
                        <a:t>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c>
                  <a:txBody>
                    <a:bodyPr/>
                    <a:lstStyle/>
                    <a:p>
                      <a:pPr algn="ctr"/>
                      <a:r>
                        <a:rPr kumimoji="1" lang="ja-JP" altLang="en-US" sz="2800" b="0">
                          <a:solidFill>
                            <a:schemeClr val="tx1"/>
                          </a:solidFill>
                        </a:rPr>
                        <a:t>時刻</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１時限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9:00 – 10:30</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２時限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10:40 – 12:10</a:t>
                      </a:r>
                      <a:endParaRPr kumimoji="1" lang="ja-JP" altLang="en-US" sz="2800">
                        <a:latin typeface="Arial" panose="020B0604020202020204" pitchFamily="34" charset="0"/>
                        <a:cs typeface="Arial" panose="020B060402020202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4168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お昼休み</a:t>
                      </a:r>
                      <a:endParaRPr kumimoji="1" lang="en-US" altLang="ja-JP" sz="2800"/>
                    </a:p>
                    <a:p>
                      <a:pPr algn="ctr"/>
                      <a:r>
                        <a:rPr kumimoji="1" lang="ja-JP" altLang="en-US" sz="2800"/>
                        <a:t>（昼食）</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12:10 – 13:00</a:t>
                      </a:r>
                      <a:endParaRPr kumimoji="1" lang="ja-JP" altLang="en-US" sz="2800">
                        <a:latin typeface="Arial" panose="020B0604020202020204" pitchFamily="34" charset="0"/>
                        <a:cs typeface="Arial" panose="020B060402020202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３時限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13:00 – 14:30</a:t>
                      </a:r>
                      <a:endParaRPr kumimoji="1" lang="ja-JP" altLang="en-US" sz="2800">
                        <a:latin typeface="Arial" panose="020B0604020202020204" pitchFamily="34" charset="0"/>
                        <a:cs typeface="Arial" panose="020B060402020202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４時限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14:40 – 16:10</a:t>
                      </a:r>
                      <a:endParaRPr kumimoji="1" lang="ja-JP" altLang="en-US" sz="2800">
                        <a:latin typeface="Arial" panose="020B0604020202020204" pitchFamily="34" charset="0"/>
                        <a:cs typeface="Arial" panose="020B060402020202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５時限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16:20 – 17:50</a:t>
                      </a:r>
                      <a:endParaRPr kumimoji="1" lang="ja-JP" altLang="en-US" sz="2800">
                        <a:latin typeface="Arial" panose="020B0604020202020204" pitchFamily="34" charset="0"/>
                        <a:cs typeface="Arial" panose="020B060402020202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pPr algn="ctr"/>
                      <a:r>
                        <a:rPr kumimoji="1" lang="ja-JP" altLang="en-US" sz="2800"/>
                        <a:t>６時限</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2800">
                          <a:latin typeface="Arial" panose="020B0604020202020204" pitchFamily="34" charset="0"/>
                          <a:cs typeface="Arial" panose="020B0604020202020204" pitchFamily="34" charset="0"/>
                        </a:rPr>
                        <a:t>18:00</a:t>
                      </a:r>
                      <a:r>
                        <a:rPr kumimoji="1" lang="en-US" altLang="ja-JP" sz="2800" baseline="0">
                          <a:latin typeface="Arial" panose="020B0604020202020204" pitchFamily="34" charset="0"/>
                          <a:cs typeface="Arial" panose="020B0604020202020204" pitchFamily="34" charset="0"/>
                        </a:rPr>
                        <a:t> – 19:30</a:t>
                      </a:r>
                      <a:endParaRPr kumimoji="1" lang="ja-JP" altLang="en-US" sz="2800">
                        <a:latin typeface="Arial" panose="020B0604020202020204" pitchFamily="34" charset="0"/>
                        <a:cs typeface="Arial" panose="020B060402020202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7" name="テキスト ボックス 6"/>
          <p:cNvSpPr txBox="1"/>
          <p:nvPr/>
        </p:nvSpPr>
        <p:spPr>
          <a:xfrm>
            <a:off x="3555537" y="5943396"/>
            <a:ext cx="5708294" cy="461665"/>
          </a:xfrm>
          <a:prstGeom prst="rect">
            <a:avLst/>
          </a:prstGeom>
          <a:noFill/>
        </p:spPr>
        <p:txBody>
          <a:bodyPr wrap="none" rtlCol="0">
            <a:spAutoFit/>
          </a:bodyPr>
          <a:lstStyle/>
          <a:p>
            <a:r>
              <a:rPr kumimoji="1" lang="ja-JP" altLang="en-US" sz="2400"/>
              <a:t>授業：</a:t>
            </a:r>
            <a:r>
              <a:rPr kumimoji="1" lang="en-US" altLang="ja-JP" sz="2400"/>
              <a:t>90</a:t>
            </a:r>
            <a:r>
              <a:rPr kumimoji="1" lang="ja-JP" altLang="en-US" sz="2400"/>
              <a:t>分　　　休憩：</a:t>
            </a:r>
            <a:r>
              <a:rPr kumimoji="1" lang="en-US" altLang="ja-JP" sz="2400"/>
              <a:t>10</a:t>
            </a:r>
            <a:r>
              <a:rPr kumimoji="1" lang="ja-JP" altLang="en-US" sz="2400"/>
              <a:t>分　　　お昼：</a:t>
            </a:r>
            <a:r>
              <a:rPr kumimoji="1" lang="en-US" altLang="ja-JP" sz="2400"/>
              <a:t>50</a:t>
            </a:r>
            <a:r>
              <a:rPr kumimoji="1" lang="ja-JP" altLang="en-US" sz="2400"/>
              <a:t>分</a:t>
            </a:r>
            <a:endParaRPr kumimoji="1" lang="ja-JP" altLang="en-US" sz="2400">
              <a:solidFill>
                <a:srgbClr val="0000CC"/>
              </a:solidFill>
            </a:endParaRPr>
          </a:p>
        </p:txBody>
      </p:sp>
      <p:sp>
        <p:nvSpPr>
          <p:cNvPr id="8" name="四角形吹き出し 7"/>
          <p:cNvSpPr/>
          <p:nvPr/>
        </p:nvSpPr>
        <p:spPr>
          <a:xfrm>
            <a:off x="907063" y="5272376"/>
            <a:ext cx="2002036" cy="797881"/>
          </a:xfrm>
          <a:prstGeom prst="wedgeRectCallout">
            <a:avLst>
              <a:gd name="adj1" fmla="val 85245"/>
              <a:gd name="adj2" fmla="val -154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3333FF"/>
                </a:solidFill>
              </a:rPr>
              <a:t>補講時のみ（普段はない）</a:t>
            </a:r>
            <a:endParaRPr kumimoji="1" lang="ja-JP" altLang="en-US" sz="2400">
              <a:solidFill>
                <a:srgbClr val="3333FF"/>
              </a:solidFill>
            </a:endParaRPr>
          </a:p>
        </p:txBody>
      </p:sp>
    </p:spTree>
    <p:extLst>
      <p:ext uri="{BB962C8B-B14F-4D97-AF65-F5344CB8AC3E}">
        <p14:creationId xmlns:p14="http://schemas.microsoft.com/office/powerpoint/2010/main" val="145786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３．履修登録について</a:t>
            </a:r>
            <a:endParaRPr kumimoji="1" lang="ja-JP" altLang="en-US"/>
          </a:p>
        </p:txBody>
      </p:sp>
      <p:graphicFrame>
        <p:nvGraphicFramePr>
          <p:cNvPr id="3" name="表 2"/>
          <p:cNvGraphicFramePr>
            <a:graphicFrameLocks noGrp="1"/>
          </p:cNvGraphicFramePr>
          <p:nvPr/>
        </p:nvGraphicFramePr>
        <p:xfrm>
          <a:off x="2875640" y="3795827"/>
          <a:ext cx="6440720" cy="2743200"/>
        </p:xfrm>
        <a:graphic>
          <a:graphicData uri="http://schemas.openxmlformats.org/drawingml/2006/table">
            <a:tbl>
              <a:tblPr firstRow="1" bandRow="1">
                <a:tableStyleId>{5C22544A-7EE6-4342-B048-85BDC9FD1C3A}</a:tableStyleId>
              </a:tblPr>
              <a:tblGrid>
                <a:gridCol w="989330">
                  <a:extLst>
                    <a:ext uri="{9D8B030D-6E8A-4147-A177-3AD203B41FA5}">
                      <a16:colId xmlns:a16="http://schemas.microsoft.com/office/drawing/2014/main" val="862690627"/>
                    </a:ext>
                  </a:extLst>
                </a:gridCol>
                <a:gridCol w="908565">
                  <a:extLst>
                    <a:ext uri="{9D8B030D-6E8A-4147-A177-3AD203B41FA5}">
                      <a16:colId xmlns:a16="http://schemas.microsoft.com/office/drawing/2014/main" val="1322844332"/>
                    </a:ext>
                  </a:extLst>
                </a:gridCol>
                <a:gridCol w="908565">
                  <a:extLst>
                    <a:ext uri="{9D8B030D-6E8A-4147-A177-3AD203B41FA5}">
                      <a16:colId xmlns:a16="http://schemas.microsoft.com/office/drawing/2014/main" val="2649695232"/>
                    </a:ext>
                  </a:extLst>
                </a:gridCol>
                <a:gridCol w="908565">
                  <a:extLst>
                    <a:ext uri="{9D8B030D-6E8A-4147-A177-3AD203B41FA5}">
                      <a16:colId xmlns:a16="http://schemas.microsoft.com/office/drawing/2014/main" val="2930838577"/>
                    </a:ext>
                  </a:extLst>
                </a:gridCol>
                <a:gridCol w="908565">
                  <a:extLst>
                    <a:ext uri="{9D8B030D-6E8A-4147-A177-3AD203B41FA5}">
                      <a16:colId xmlns:a16="http://schemas.microsoft.com/office/drawing/2014/main" val="1461137674"/>
                    </a:ext>
                  </a:extLst>
                </a:gridCol>
                <a:gridCol w="908565">
                  <a:extLst>
                    <a:ext uri="{9D8B030D-6E8A-4147-A177-3AD203B41FA5}">
                      <a16:colId xmlns:a16="http://schemas.microsoft.com/office/drawing/2014/main" val="234265662"/>
                    </a:ext>
                  </a:extLst>
                </a:gridCol>
                <a:gridCol w="908565">
                  <a:extLst>
                    <a:ext uri="{9D8B030D-6E8A-4147-A177-3AD203B41FA5}">
                      <a16:colId xmlns:a16="http://schemas.microsoft.com/office/drawing/2014/main" val="20006"/>
                    </a:ext>
                  </a:extLst>
                </a:gridCol>
              </a:tblGrid>
              <a:tr h="370840">
                <a:tc>
                  <a:txBody>
                    <a:bodyPr/>
                    <a:lstStyle/>
                    <a:p>
                      <a:pPr algn="ctr"/>
                      <a:r>
                        <a:rPr kumimoji="1" lang="ja-JP" altLang="en-US" sz="2400">
                          <a:solidFill>
                            <a:srgbClr val="FF0000"/>
                          </a:solidFill>
                          <a:latin typeface="Meiryo UI" panose="020B0604030504040204" pitchFamily="50" charset="-128"/>
                          <a:ea typeface="Meiryo UI" panose="020B0604030504040204" pitchFamily="50" charset="-128"/>
                        </a:rPr>
                        <a:t>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月</a:t>
                      </a:r>
                      <a:endParaRPr kumimoji="1" lang="en-US" altLang="ja-JP" sz="240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rgbClr val="0000CC"/>
                          </a:solidFill>
                          <a:latin typeface="Meiryo UI" panose="020B0604030504040204" pitchFamily="50" charset="-128"/>
                          <a:ea typeface="Meiryo UI" panose="020B0604030504040204" pitchFamily="50" charset="-128"/>
                        </a:rPr>
                        <a:t>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extLst>
                  <a:ext uri="{0D108BD9-81ED-4DB2-BD59-A6C34878D82A}">
                    <a16:rowId xmlns:a16="http://schemas.microsoft.com/office/drawing/2014/main" val="374452567"/>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9/22</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a:latin typeface="Meiryo UI" panose="020B0604030504040204" pitchFamily="50" charset="-128"/>
                          <a:ea typeface="Meiryo UI" panose="020B0604030504040204" pitchFamily="50" charset="-128"/>
                        </a:rPr>
                        <a:t>9/23</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9/24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9/25</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9/26</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9/27</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9/28</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461854642"/>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9/29</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9/30</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10/1</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2</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3</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5</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914742064"/>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6</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b="1">
                          <a:latin typeface="Meiryo UI" panose="020B0604030504040204" pitchFamily="50" charset="-128"/>
                          <a:ea typeface="Meiryo UI" panose="020B0604030504040204" pitchFamily="50" charset="-128"/>
                        </a:rPr>
                        <a:t>7</a:t>
                      </a:r>
                      <a:endParaRPr kumimoji="1" lang="ja-JP" altLang="en-US" sz="2400" b="1">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kumimoji="1" lang="en-US" altLang="ja-JP" sz="2400">
                          <a:latin typeface="Meiryo UI" panose="020B0604030504040204" pitchFamily="50" charset="-128"/>
                          <a:ea typeface="Meiryo UI" panose="020B0604030504040204" pitchFamily="50" charset="-128"/>
                        </a:rPr>
                        <a:t>8</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9</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0">
                          <a:latin typeface="Meiryo UI" panose="020B0604030504040204" pitchFamily="50" charset="-128"/>
                          <a:ea typeface="Meiryo UI" panose="020B0604030504040204" pitchFamily="50" charset="-128"/>
                        </a:rPr>
                        <a:t>10</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0">
                          <a:latin typeface="Meiryo UI" panose="020B0604030504040204" pitchFamily="50" charset="-128"/>
                          <a:ea typeface="Meiryo UI" panose="020B0604030504040204" pitchFamily="50" charset="-128"/>
                        </a:rPr>
                        <a:t>11</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12</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195532"/>
                  </a:ext>
                </a:extLst>
              </a:tr>
              <a:tr h="370840">
                <a:tc>
                  <a:txBody>
                    <a:bodyPr/>
                    <a:lstStyle/>
                    <a:p>
                      <a:pPr algn="ctr"/>
                      <a:r>
                        <a:rPr kumimoji="1" lang="en-US" altLang="ja-JP" sz="2400" b="0">
                          <a:solidFill>
                            <a:srgbClr val="FF0000"/>
                          </a:solidFill>
                          <a:latin typeface="Meiryo UI" panose="020B0604030504040204" pitchFamily="50" charset="-128"/>
                          <a:ea typeface="Meiryo UI" panose="020B0604030504040204" pitchFamily="50" charset="-128"/>
                        </a:rPr>
                        <a:t>13</a:t>
                      </a:r>
                      <a:endParaRPr kumimoji="1" lang="ja-JP" altLang="en-US" sz="2400" b="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0">
                          <a:latin typeface="Meiryo UI" panose="020B0604030504040204" pitchFamily="50" charset="-128"/>
                          <a:ea typeface="Meiryo UI" panose="020B0604030504040204" pitchFamily="50" charset="-128"/>
                        </a:rPr>
                        <a:t>14</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0">
                          <a:latin typeface="Meiryo UI" panose="020B0604030504040204" pitchFamily="50" charset="-128"/>
                          <a:ea typeface="Meiryo UI" panose="020B0604030504040204" pitchFamily="50" charset="-128"/>
                        </a:rPr>
                        <a:t>15</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0">
                          <a:latin typeface="Meiryo UI" panose="020B0604030504040204" pitchFamily="50" charset="-128"/>
                          <a:ea typeface="Meiryo UI" panose="020B0604030504040204" pitchFamily="50" charset="-128"/>
                        </a:rPr>
                        <a:t>16</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sz="2400" b="0">
                          <a:latin typeface="Meiryo UI" panose="020B0604030504040204" pitchFamily="50" charset="-128"/>
                          <a:ea typeface="Meiryo UI" panose="020B0604030504040204" pitchFamily="50" charset="-128"/>
                        </a:rPr>
                        <a:t>17</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kumimoji="1" lang="en-US" altLang="ja-JP" sz="2400" b="1">
                          <a:latin typeface="Meiryo UI" panose="020B0604030504040204" pitchFamily="50" charset="-128"/>
                          <a:ea typeface="Meiryo UI" panose="020B0604030504040204" pitchFamily="50" charset="-128"/>
                        </a:rPr>
                        <a:t>18</a:t>
                      </a:r>
                      <a:endParaRPr kumimoji="1" lang="ja-JP" altLang="en-US" sz="2400" b="1">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19</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7701611"/>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20</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0">
                          <a:latin typeface="Meiryo UI" panose="020B0604030504040204" pitchFamily="50" charset="-128"/>
                          <a:ea typeface="Meiryo UI" panose="020B0604030504040204" pitchFamily="50" charset="-128"/>
                        </a:rPr>
                        <a:t>21</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0">
                          <a:latin typeface="Meiryo UI" panose="020B0604030504040204" pitchFamily="50" charset="-128"/>
                          <a:ea typeface="Meiryo UI" panose="020B0604030504040204" pitchFamily="50" charset="-128"/>
                        </a:rPr>
                        <a:t>22</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0">
                          <a:latin typeface="Meiryo UI" panose="020B0604030504040204" pitchFamily="50" charset="-128"/>
                          <a:ea typeface="Meiryo UI" panose="020B0604030504040204" pitchFamily="50" charset="-128"/>
                        </a:rPr>
                        <a:t>23</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a:solidFill>
                            <a:schemeClr val="tx1"/>
                          </a:solidFill>
                          <a:latin typeface="Meiryo UI" panose="020B0604030504040204" pitchFamily="50" charset="-128"/>
                          <a:ea typeface="Meiryo UI" panose="020B0604030504040204" pitchFamily="50" charset="-128"/>
                        </a:rPr>
                        <a:t>24</a:t>
                      </a:r>
                      <a:endParaRPr kumimoji="1" lang="ja-JP" altLang="en-US" sz="240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a:solidFill>
                            <a:schemeClr val="tx1"/>
                          </a:solidFill>
                          <a:latin typeface="Meiryo UI" panose="020B0604030504040204" pitchFamily="50" charset="-128"/>
                          <a:ea typeface="Meiryo UI" panose="020B0604030504040204" pitchFamily="50" charset="-128"/>
                        </a:rPr>
                        <a:t>25</a:t>
                      </a:r>
                      <a:endParaRPr kumimoji="1" lang="ja-JP" altLang="en-US" sz="240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26</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2289057"/>
                  </a:ext>
                </a:extLst>
              </a:tr>
            </a:tbl>
          </a:graphicData>
        </a:graphic>
      </p:graphicFrame>
      <p:sp>
        <p:nvSpPr>
          <p:cNvPr id="4" name="テキスト ボックス 3"/>
          <p:cNvSpPr txBox="1"/>
          <p:nvPr/>
        </p:nvSpPr>
        <p:spPr>
          <a:xfrm>
            <a:off x="705106" y="1281626"/>
            <a:ext cx="10781787" cy="1815882"/>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履修登録なしで</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単位は取れない</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（絶対に必要な手続き）</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時間割表を見ながら自分の時間割表（後期分）を作る</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「忘れていた・間違えた」では済まされないので注意！</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en-US" altLang="ja-JP"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Web</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で期日までに</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履修登録。　確認期間に</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間違いが無いか必ず確認</a:t>
            </a:r>
          </a:p>
        </p:txBody>
      </p:sp>
      <p:sp>
        <p:nvSpPr>
          <p:cNvPr id="13" name="テキスト ボックス 12"/>
          <p:cNvSpPr txBox="1"/>
          <p:nvPr/>
        </p:nvSpPr>
        <p:spPr>
          <a:xfrm>
            <a:off x="4162094" y="3292245"/>
            <a:ext cx="3867812" cy="523220"/>
          </a:xfrm>
          <a:prstGeom prst="rect">
            <a:avLst/>
          </a:prstGeom>
          <a:noFill/>
        </p:spPr>
        <p:txBody>
          <a:bodyPr wrap="square" rtlCol="0">
            <a:spAutoFit/>
          </a:bodyPr>
          <a:lstStyle/>
          <a:p>
            <a:pPr algn="ct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9</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10</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月のカレンダー</a:t>
            </a:r>
          </a:p>
        </p:txBody>
      </p:sp>
      <p:sp>
        <p:nvSpPr>
          <p:cNvPr id="14" name="角丸四角形吹き出し 13"/>
          <p:cNvSpPr/>
          <p:nvPr/>
        </p:nvSpPr>
        <p:spPr>
          <a:xfrm>
            <a:off x="104930" y="4303437"/>
            <a:ext cx="2618149" cy="908960"/>
          </a:xfrm>
          <a:prstGeom prst="wedgeRoundRectCallout">
            <a:avLst>
              <a:gd name="adj1" fmla="val 98820"/>
              <a:gd name="adj2" fmla="val 61360"/>
              <a:gd name="adj3" fmla="val 16667"/>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履修登録期間</a:t>
            </a:r>
            <a:r>
              <a:rPr kumimoji="1" lang="en-US" altLang="ja-JP" sz="2400" b="1" u="sng">
                <a:solidFill>
                  <a:schemeClr val="tx1"/>
                </a:solidFill>
              </a:rPr>
              <a:t>10/7 17:00 </a:t>
            </a:r>
            <a:r>
              <a:rPr kumimoji="1" lang="ja-JP" altLang="en-US" sz="2400" b="1">
                <a:solidFill>
                  <a:schemeClr val="tx1"/>
                </a:solidFill>
              </a:rPr>
              <a:t>まで</a:t>
            </a:r>
          </a:p>
        </p:txBody>
      </p:sp>
      <p:sp>
        <p:nvSpPr>
          <p:cNvPr id="7" name="角丸四角形吹き出し 6"/>
          <p:cNvSpPr/>
          <p:nvPr/>
        </p:nvSpPr>
        <p:spPr>
          <a:xfrm>
            <a:off x="9390897" y="4558271"/>
            <a:ext cx="2610272" cy="908960"/>
          </a:xfrm>
          <a:prstGeom prst="wedgeRoundRectCallout">
            <a:avLst>
              <a:gd name="adj1" fmla="val -84587"/>
              <a:gd name="adj2" fmla="val 78090"/>
              <a:gd name="adj3" fmla="val 16667"/>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履修確認期間</a:t>
            </a:r>
            <a:r>
              <a:rPr kumimoji="1" lang="en-US" altLang="ja-JP" sz="2400" b="1" u="sng">
                <a:solidFill>
                  <a:schemeClr val="tx1"/>
                </a:solidFill>
              </a:rPr>
              <a:t>10/18 17:00 </a:t>
            </a:r>
            <a:r>
              <a:rPr kumimoji="1" lang="ja-JP" altLang="en-US" sz="2400" b="1">
                <a:solidFill>
                  <a:schemeClr val="tx1"/>
                </a:solidFill>
              </a:rPr>
              <a:t>まで</a:t>
            </a:r>
          </a:p>
        </p:txBody>
      </p:sp>
      <p:sp>
        <p:nvSpPr>
          <p:cNvPr id="8" name="四角形吹き出し 7"/>
          <p:cNvSpPr/>
          <p:nvPr/>
        </p:nvSpPr>
        <p:spPr>
          <a:xfrm>
            <a:off x="9829617" y="1371599"/>
            <a:ext cx="2002036" cy="742164"/>
          </a:xfrm>
          <a:prstGeom prst="wedgeRectCallout">
            <a:avLst>
              <a:gd name="adj1" fmla="val -76868"/>
              <a:gd name="adj2" fmla="val 3420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b="1" u="sng">
                <a:solidFill>
                  <a:srgbClr val="3333FF"/>
                </a:solidFill>
              </a:rPr>
              <a:t>第４ターム分</a:t>
            </a:r>
            <a:r>
              <a:rPr lang="ja-JP" altLang="en-US" sz="2400">
                <a:solidFill>
                  <a:srgbClr val="3333FF"/>
                </a:solidFill>
              </a:rPr>
              <a:t>も忘れずに</a:t>
            </a:r>
            <a:endParaRPr kumimoji="1" lang="ja-JP" altLang="en-US" sz="2400">
              <a:solidFill>
                <a:srgbClr val="3333FF"/>
              </a:solidFill>
            </a:endParaRPr>
          </a:p>
        </p:txBody>
      </p:sp>
    </p:spTree>
    <p:extLst>
      <p:ext uri="{BB962C8B-B14F-4D97-AF65-F5344CB8AC3E}">
        <p14:creationId xmlns:p14="http://schemas.microsoft.com/office/powerpoint/2010/main" val="768907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履修登録と取り消しについて</a:t>
            </a:r>
            <a:endParaRPr kumimoji="1" lang="ja-JP" altLang="en-US"/>
          </a:p>
        </p:txBody>
      </p:sp>
      <p:graphicFrame>
        <p:nvGraphicFramePr>
          <p:cNvPr id="3" name="表 2"/>
          <p:cNvGraphicFramePr>
            <a:graphicFrameLocks noGrp="1"/>
          </p:cNvGraphicFramePr>
          <p:nvPr/>
        </p:nvGraphicFramePr>
        <p:xfrm>
          <a:off x="5444538" y="4351698"/>
          <a:ext cx="6616735" cy="2286000"/>
        </p:xfrm>
        <a:graphic>
          <a:graphicData uri="http://schemas.openxmlformats.org/drawingml/2006/table">
            <a:tbl>
              <a:tblPr firstRow="1" bandRow="1">
                <a:tableStyleId>{5C22544A-7EE6-4342-B048-85BDC9FD1C3A}</a:tableStyleId>
              </a:tblPr>
              <a:tblGrid>
                <a:gridCol w="989330">
                  <a:extLst>
                    <a:ext uri="{9D8B030D-6E8A-4147-A177-3AD203B41FA5}">
                      <a16:colId xmlns:a16="http://schemas.microsoft.com/office/drawing/2014/main" val="862690627"/>
                    </a:ext>
                  </a:extLst>
                </a:gridCol>
                <a:gridCol w="908565">
                  <a:extLst>
                    <a:ext uri="{9D8B030D-6E8A-4147-A177-3AD203B41FA5}">
                      <a16:colId xmlns:a16="http://schemas.microsoft.com/office/drawing/2014/main" val="1322844332"/>
                    </a:ext>
                  </a:extLst>
                </a:gridCol>
                <a:gridCol w="908565">
                  <a:extLst>
                    <a:ext uri="{9D8B030D-6E8A-4147-A177-3AD203B41FA5}">
                      <a16:colId xmlns:a16="http://schemas.microsoft.com/office/drawing/2014/main" val="2649695232"/>
                    </a:ext>
                  </a:extLst>
                </a:gridCol>
                <a:gridCol w="1084580">
                  <a:extLst>
                    <a:ext uri="{9D8B030D-6E8A-4147-A177-3AD203B41FA5}">
                      <a16:colId xmlns:a16="http://schemas.microsoft.com/office/drawing/2014/main" val="2930838577"/>
                    </a:ext>
                  </a:extLst>
                </a:gridCol>
                <a:gridCol w="908565">
                  <a:extLst>
                    <a:ext uri="{9D8B030D-6E8A-4147-A177-3AD203B41FA5}">
                      <a16:colId xmlns:a16="http://schemas.microsoft.com/office/drawing/2014/main" val="1461137674"/>
                    </a:ext>
                  </a:extLst>
                </a:gridCol>
                <a:gridCol w="908565">
                  <a:extLst>
                    <a:ext uri="{9D8B030D-6E8A-4147-A177-3AD203B41FA5}">
                      <a16:colId xmlns:a16="http://schemas.microsoft.com/office/drawing/2014/main" val="234265662"/>
                    </a:ext>
                  </a:extLst>
                </a:gridCol>
                <a:gridCol w="908565">
                  <a:extLst>
                    <a:ext uri="{9D8B030D-6E8A-4147-A177-3AD203B41FA5}">
                      <a16:colId xmlns:a16="http://schemas.microsoft.com/office/drawing/2014/main" val="20006"/>
                    </a:ext>
                  </a:extLst>
                </a:gridCol>
              </a:tblGrid>
              <a:tr h="370840">
                <a:tc>
                  <a:txBody>
                    <a:bodyPr/>
                    <a:lstStyle/>
                    <a:p>
                      <a:pPr algn="ctr"/>
                      <a:r>
                        <a:rPr kumimoji="1" lang="ja-JP" altLang="en-US" sz="2400">
                          <a:solidFill>
                            <a:srgbClr val="FF0000"/>
                          </a:solidFill>
                          <a:latin typeface="Meiryo UI" panose="020B0604030504040204" pitchFamily="50" charset="-128"/>
                          <a:ea typeface="Meiryo UI" panose="020B0604030504040204" pitchFamily="50" charset="-128"/>
                        </a:rPr>
                        <a:t>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月</a:t>
                      </a:r>
                      <a:endParaRPr kumimoji="1" lang="en-US" altLang="ja-JP" sz="240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rgbClr val="0000CC"/>
                          </a:solidFill>
                          <a:latin typeface="Meiryo UI" panose="020B0604030504040204" pitchFamily="50" charset="-128"/>
                          <a:ea typeface="Meiryo UI" panose="020B0604030504040204" pitchFamily="50" charset="-128"/>
                        </a:rPr>
                        <a:t>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extLst>
                  <a:ext uri="{0D108BD9-81ED-4DB2-BD59-A6C34878D82A}">
                    <a16:rowId xmlns:a16="http://schemas.microsoft.com/office/drawing/2014/main" val="374452567"/>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13</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14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15</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0">
                          <a:latin typeface="Meiryo UI" panose="020B0604030504040204" pitchFamily="50" charset="-128"/>
                          <a:ea typeface="Meiryo UI" panose="020B0604030504040204" pitchFamily="50" charset="-128"/>
                        </a:rPr>
                        <a:t>16</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ctr"/>
                      <a:r>
                        <a:rPr kumimoji="1" lang="en-US" altLang="ja-JP" sz="2400" b="0">
                          <a:solidFill>
                            <a:schemeClr val="tx1"/>
                          </a:solidFill>
                          <a:latin typeface="Meiryo UI" panose="020B0604030504040204" pitchFamily="50" charset="-128"/>
                          <a:ea typeface="Meiryo UI" panose="020B0604030504040204" pitchFamily="50" charset="-128"/>
                        </a:rPr>
                        <a:t>17</a:t>
                      </a:r>
                      <a:endParaRPr kumimoji="1" lang="ja-JP" altLang="en-US" sz="24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ctr"/>
                      <a:r>
                        <a:rPr kumimoji="1" lang="en-US" altLang="ja-JP" sz="2400" b="1">
                          <a:solidFill>
                            <a:schemeClr val="tx1"/>
                          </a:solidFill>
                          <a:latin typeface="Meiryo UI" panose="020B0604030504040204" pitchFamily="50" charset="-128"/>
                          <a:ea typeface="Meiryo UI" panose="020B0604030504040204" pitchFamily="50" charset="-128"/>
                        </a:rPr>
                        <a:t>18</a:t>
                      </a:r>
                      <a:endParaRPr kumimoji="1" lang="ja-JP" altLang="en-US" sz="2400" b="1">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19</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854642"/>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20</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21</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22</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23</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25</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26</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742064"/>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27</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28</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29</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30</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31</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11/1</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11/2</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195532"/>
                  </a:ext>
                </a:extLst>
              </a:tr>
              <a:tr h="370840">
                <a:tc>
                  <a:txBody>
                    <a:bodyPr/>
                    <a:lstStyle/>
                    <a:p>
                      <a:pPr algn="ctr"/>
                      <a:r>
                        <a:rPr kumimoji="1" lang="en-US" altLang="ja-JP" sz="2400">
                          <a:solidFill>
                            <a:srgbClr val="FF0000"/>
                          </a:solidFill>
                          <a:latin typeface="Meiryo UI" panose="020B0604030504040204" pitchFamily="50" charset="-128"/>
                          <a:ea typeface="Meiryo UI" panose="020B0604030504040204" pitchFamily="50" charset="-128"/>
                        </a:rPr>
                        <a:t>3</a:t>
                      </a:r>
                      <a:endParaRPr kumimoji="1" lang="ja-JP" altLang="en-US" sz="240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5</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0">
                          <a:latin typeface="Meiryo UI" panose="020B0604030504040204" pitchFamily="50" charset="-128"/>
                          <a:ea typeface="Meiryo UI" panose="020B0604030504040204" pitchFamily="50" charset="-128"/>
                        </a:rPr>
                        <a:t>6</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a:r>
                        <a:rPr kumimoji="1" lang="en-US" altLang="ja-JP" sz="2400" b="0">
                          <a:latin typeface="Meiryo UI" panose="020B0604030504040204" pitchFamily="50" charset="-128"/>
                          <a:ea typeface="Meiryo UI" panose="020B0604030504040204" pitchFamily="50" charset="-128"/>
                        </a:rPr>
                        <a:t>7</a:t>
                      </a:r>
                      <a:endParaRPr kumimoji="1" lang="ja-JP" altLang="en-US" sz="2400" b="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a:r>
                        <a:rPr kumimoji="1" lang="en-US" altLang="ja-JP" sz="2400" b="1">
                          <a:latin typeface="Meiryo UI" panose="020B0604030504040204" pitchFamily="50" charset="-128"/>
                          <a:ea typeface="Meiryo UI" panose="020B0604030504040204" pitchFamily="50" charset="-128"/>
                        </a:rPr>
                        <a:t>8</a:t>
                      </a:r>
                      <a:endParaRPr kumimoji="1" lang="ja-JP" altLang="en-US" sz="2400" b="1">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a:r>
                        <a:rPr kumimoji="1" lang="en-US" altLang="ja-JP" sz="2400">
                          <a:solidFill>
                            <a:srgbClr val="0000CC"/>
                          </a:solidFill>
                          <a:latin typeface="Meiryo UI" panose="020B0604030504040204" pitchFamily="50" charset="-128"/>
                          <a:ea typeface="Meiryo UI" panose="020B0604030504040204" pitchFamily="50" charset="-128"/>
                        </a:rPr>
                        <a:t>9</a:t>
                      </a:r>
                      <a:endParaRPr kumimoji="1" lang="ja-JP" altLang="en-US" sz="2400">
                        <a:solidFill>
                          <a:srgbClr val="0000CC"/>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7701611"/>
                  </a:ext>
                </a:extLst>
              </a:tr>
            </a:tbl>
          </a:graphicData>
        </a:graphic>
      </p:graphicFrame>
      <p:sp>
        <p:nvSpPr>
          <p:cNvPr id="4" name="テキスト ボックス 3"/>
          <p:cNvSpPr txBox="1"/>
          <p:nvPr/>
        </p:nvSpPr>
        <p:spPr>
          <a:xfrm>
            <a:off x="705106" y="1281626"/>
            <a:ext cx="10781787" cy="3693319"/>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必修科目</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は必ず履修（自分のクラスの授業を履修登録）</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選択科目は自由に選べる（お勧めは初回授業に出てから選択）</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ただし</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半期に</a:t>
            </a:r>
            <a:r>
              <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24</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単位まで</a:t>
            </a: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しか登録できないので注意！</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spcAft>
                <a:spcPts val="1200"/>
              </a:spcAft>
              <a:buFont typeface="Arial" panose="020B0604020202020204" pitchFamily="34" charset="0"/>
              <a:buChar char="•"/>
            </a:pP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同じ時間の授業は履修できない！</a:t>
            </a:r>
            <a:endParaRPr kumimoji="1" lang="en-US" altLang="ja-JP" sz="2800">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履修登録後は、</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履修取消期間</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でなければ、</a:t>
            </a:r>
            <a:br>
              <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b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登録は取り消せない！</a:t>
            </a:r>
            <a:endPar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取り消さずに放置すると</a:t>
            </a:r>
            <a:br>
              <a:rPr kumimoji="1" lang="en-US" altLang="ja-JP" sz="2800">
                <a:latin typeface="Meiryo UI" panose="020B0604030504040204" pitchFamily="50" charset="-128"/>
                <a:ea typeface="Meiryo UI" panose="020B0604030504040204" pitchFamily="50" charset="-128"/>
                <a:cs typeface="Meiryo UI" panose="020B0604030504040204" pitchFamily="50" charset="-128"/>
              </a:rPr>
            </a:br>
            <a:r>
              <a:rPr kumimoji="1" lang="ja-JP" altLang="en-US" sz="2800" b="1" u="sng">
                <a:latin typeface="Meiryo UI" panose="020B0604030504040204" pitchFamily="50" charset="-128"/>
                <a:ea typeface="Meiryo UI" panose="020B0604030504040204" pitchFamily="50" charset="-128"/>
                <a:cs typeface="Meiryo UI" panose="020B0604030504040204" pitchFamily="50" charset="-128"/>
              </a:rPr>
              <a:t>全体の成績が下がる</a:t>
            </a:r>
          </a:p>
        </p:txBody>
      </p:sp>
      <p:sp>
        <p:nvSpPr>
          <p:cNvPr id="7" name="角丸四角形吹き出し 6"/>
          <p:cNvSpPr/>
          <p:nvPr/>
        </p:nvSpPr>
        <p:spPr>
          <a:xfrm>
            <a:off x="9380976" y="2669415"/>
            <a:ext cx="2645955" cy="1179596"/>
          </a:xfrm>
          <a:prstGeom prst="wedgeRoundRectCallout">
            <a:avLst>
              <a:gd name="adj1" fmla="val -8972"/>
              <a:gd name="adj2" fmla="val 133362"/>
              <a:gd name="adj3" fmla="val 16667"/>
            </a:avLst>
          </a:prstGeom>
          <a:solidFill>
            <a:srgbClr val="66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履修取消期間</a:t>
            </a:r>
            <a:endParaRPr kumimoji="1" lang="en-US" altLang="ja-JP" sz="2400" b="1">
              <a:solidFill>
                <a:schemeClr val="tx1"/>
              </a:solidFill>
            </a:endParaRPr>
          </a:p>
          <a:p>
            <a:pPr algn="ctr"/>
            <a:r>
              <a:rPr kumimoji="1" lang="ja-JP" altLang="en-US" sz="2400" b="1" u="sng">
                <a:solidFill>
                  <a:schemeClr val="tx1"/>
                </a:solidFill>
              </a:rPr>
              <a:t>（第</a:t>
            </a:r>
            <a:r>
              <a:rPr kumimoji="1" lang="en-US" altLang="ja-JP" sz="2400" b="1" u="sng">
                <a:solidFill>
                  <a:schemeClr val="tx1"/>
                </a:solidFill>
              </a:rPr>
              <a:t>3</a:t>
            </a:r>
            <a:r>
              <a:rPr kumimoji="1" lang="ja-JP" altLang="en-US" sz="2400" b="1" u="sng">
                <a:solidFill>
                  <a:schemeClr val="tx1"/>
                </a:solidFill>
              </a:rPr>
              <a:t>ターム科目）</a:t>
            </a:r>
            <a:r>
              <a:rPr kumimoji="1" lang="en-US" altLang="ja-JP" sz="2400" b="1" u="sng">
                <a:solidFill>
                  <a:schemeClr val="tx1"/>
                </a:solidFill>
              </a:rPr>
              <a:t>10/18 17:00 </a:t>
            </a:r>
            <a:r>
              <a:rPr kumimoji="1" lang="ja-JP" altLang="en-US" sz="2400" b="1">
                <a:solidFill>
                  <a:schemeClr val="tx1"/>
                </a:solidFill>
              </a:rPr>
              <a:t>まで</a:t>
            </a:r>
          </a:p>
        </p:txBody>
      </p:sp>
      <p:sp>
        <p:nvSpPr>
          <p:cNvPr id="5" name="角丸四角形 4"/>
          <p:cNvSpPr/>
          <p:nvPr/>
        </p:nvSpPr>
        <p:spPr>
          <a:xfrm>
            <a:off x="730864" y="5924614"/>
            <a:ext cx="3863889" cy="826249"/>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a:t>第</a:t>
            </a:r>
            <a:r>
              <a:rPr kumimoji="1" lang="en-US" altLang="ja-JP" sz="2400" b="1"/>
              <a:t>4</a:t>
            </a:r>
            <a:r>
              <a:rPr kumimoji="1" lang="ja-JP" altLang="en-US" sz="2400" b="1"/>
              <a:t>ターム科目の</a:t>
            </a:r>
            <a:endParaRPr kumimoji="1" lang="en-US" altLang="ja-JP" sz="2400" b="1"/>
          </a:p>
          <a:p>
            <a:r>
              <a:rPr kumimoji="1" lang="ja-JP" altLang="en-US" sz="2400" b="1"/>
              <a:t>取消期間は</a:t>
            </a:r>
            <a:r>
              <a:rPr kumimoji="1" lang="en-US" altLang="ja-JP" sz="2400" b="1"/>
              <a:t>12/11 – 12/13</a:t>
            </a:r>
            <a:endParaRPr kumimoji="1" lang="ja-JP" altLang="en-US" sz="2400" b="1"/>
          </a:p>
        </p:txBody>
      </p:sp>
      <p:sp>
        <p:nvSpPr>
          <p:cNvPr id="8" name="角丸四角形吹き出し 7"/>
          <p:cNvSpPr/>
          <p:nvPr/>
        </p:nvSpPr>
        <p:spPr>
          <a:xfrm>
            <a:off x="1505700" y="5031254"/>
            <a:ext cx="3863889" cy="826249"/>
          </a:xfrm>
          <a:prstGeom prst="wedgeRoundRectCallout">
            <a:avLst>
              <a:gd name="adj1" fmla="val 127707"/>
              <a:gd name="adj2" fmla="val 103136"/>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履修取消期間</a:t>
            </a:r>
            <a:r>
              <a:rPr kumimoji="1" lang="ja-JP" altLang="en-US" sz="2400" b="1" u="sng">
                <a:solidFill>
                  <a:schemeClr val="tx1"/>
                </a:solidFill>
              </a:rPr>
              <a:t>（後期科目）</a:t>
            </a:r>
            <a:endParaRPr kumimoji="1" lang="en-US" altLang="ja-JP" sz="2400" b="1" u="sng">
              <a:solidFill>
                <a:schemeClr val="tx1"/>
              </a:solidFill>
            </a:endParaRPr>
          </a:p>
          <a:p>
            <a:pPr algn="ctr"/>
            <a:r>
              <a:rPr kumimoji="1" lang="en-US" altLang="ja-JP" sz="2400" b="1" u="sng">
                <a:solidFill>
                  <a:schemeClr val="tx1"/>
                </a:solidFill>
              </a:rPr>
              <a:t>11/8 </a:t>
            </a:r>
            <a:r>
              <a:rPr kumimoji="1" lang="ja-JP" altLang="en-US" sz="2400" b="1">
                <a:solidFill>
                  <a:schemeClr val="tx1"/>
                </a:solidFill>
              </a:rPr>
              <a:t>まで</a:t>
            </a:r>
          </a:p>
        </p:txBody>
      </p:sp>
      <p:sp>
        <p:nvSpPr>
          <p:cNvPr id="9" name="テキスト ボックス 8"/>
          <p:cNvSpPr txBox="1"/>
          <p:nvPr/>
        </p:nvSpPr>
        <p:spPr>
          <a:xfrm>
            <a:off x="5955030" y="3828882"/>
            <a:ext cx="3867812" cy="523220"/>
          </a:xfrm>
          <a:prstGeom prst="rect">
            <a:avLst/>
          </a:prstGeom>
          <a:noFill/>
        </p:spPr>
        <p:txBody>
          <a:bodyPr wrap="square" rtlCol="0">
            <a:spAutoFit/>
          </a:bodyPr>
          <a:lstStyle/>
          <a:p>
            <a:pPr algn="ct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10</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月のカレンダー</a:t>
            </a:r>
          </a:p>
        </p:txBody>
      </p:sp>
    </p:spTree>
    <p:extLst>
      <p:ext uri="{BB962C8B-B14F-4D97-AF65-F5344CB8AC3E}">
        <p14:creationId xmlns:p14="http://schemas.microsoft.com/office/powerpoint/2010/main" val="775174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情報科学基礎実験</a:t>
            </a:r>
            <a:r>
              <a:rPr kumimoji="1" lang="ja-JP" altLang="en-US"/>
              <a:t>の履修方法について</a:t>
            </a:r>
          </a:p>
        </p:txBody>
      </p:sp>
      <p:sp>
        <p:nvSpPr>
          <p:cNvPr id="3" name="コンテンツ プレースホルダー 2"/>
          <p:cNvSpPr>
            <a:spLocks noGrp="1"/>
          </p:cNvSpPr>
          <p:nvPr>
            <p:ph idx="1"/>
          </p:nvPr>
        </p:nvSpPr>
        <p:spPr>
          <a:xfrm>
            <a:off x="791426" y="4436534"/>
            <a:ext cx="10609145" cy="2048934"/>
          </a:xfrm>
        </p:spPr>
        <p:txBody>
          <a:bodyPr>
            <a:normAutofit lnSpcReduction="10000"/>
          </a:bodyPr>
          <a:lstStyle/>
          <a:p>
            <a:pPr marL="446088" indent="-446088">
              <a:buFont typeface="Wingdings" panose="05000000000000000000" pitchFamily="2" charset="2"/>
              <a:buChar char="l"/>
            </a:pPr>
            <a:r>
              <a:rPr lang="ja-JP" altLang="en-US" b="1">
                <a:solidFill>
                  <a:srgbClr val="0000CC"/>
                </a:solidFill>
              </a:rPr>
              <a:t>クラスごとに</a:t>
            </a:r>
            <a:r>
              <a:rPr lang="ja-JP" altLang="en-US"/>
              <a:t>３つの実験を上記のように</a:t>
            </a:r>
            <a:r>
              <a:rPr lang="ja-JP" altLang="en-US" b="1">
                <a:solidFill>
                  <a:srgbClr val="0000CC"/>
                </a:solidFill>
              </a:rPr>
              <a:t>順に履修</a:t>
            </a:r>
            <a:endParaRPr lang="en-US" altLang="ja-JP"/>
          </a:p>
          <a:p>
            <a:pPr marL="446088" indent="-446088">
              <a:buFont typeface="Wingdings" panose="05000000000000000000" pitchFamily="2" charset="2"/>
              <a:buChar char="l"/>
            </a:pPr>
            <a:r>
              <a:rPr lang="ja-JP" altLang="en-US" b="1">
                <a:solidFill>
                  <a:srgbClr val="0000CC"/>
                </a:solidFill>
              </a:rPr>
              <a:t>特別な理由</a:t>
            </a:r>
            <a:r>
              <a:rPr lang="ja-JP" altLang="en-US"/>
              <a:t>がある場合に限り、順番を変更可（</a:t>
            </a:r>
            <a:r>
              <a:rPr lang="ja-JP" altLang="en-US" b="1">
                <a:solidFill>
                  <a:srgbClr val="0000CC"/>
                </a:solidFill>
              </a:rPr>
              <a:t>他クラスでの履修可</a:t>
            </a:r>
            <a:r>
              <a:rPr lang="ja-JP" altLang="en-US"/>
              <a:t>）</a:t>
            </a:r>
            <a:endParaRPr lang="en-US" altLang="ja-JP"/>
          </a:p>
          <a:p>
            <a:pPr marL="738696" lvl="1" indent="-446088">
              <a:buFont typeface="Wingdings" panose="05000000000000000000" pitchFamily="2" charset="2"/>
              <a:buChar char="l"/>
            </a:pPr>
            <a:r>
              <a:rPr lang="ja-JP" altLang="en-US"/>
              <a:t>理由の例：留学、病気・怪我など</a:t>
            </a:r>
            <a:endParaRPr lang="en-US" altLang="ja-JP"/>
          </a:p>
          <a:p>
            <a:pPr marL="738696" lvl="1" indent="-446088">
              <a:spcAft>
                <a:spcPts val="1800"/>
              </a:spcAft>
              <a:buFont typeface="Wingdings" panose="05000000000000000000" pitchFamily="2" charset="2"/>
              <a:buChar char="l"/>
            </a:pPr>
            <a:r>
              <a:rPr lang="ja-JP" altLang="en-US"/>
              <a:t>申請時期：学期初め（履修登録時）</a:t>
            </a:r>
          </a:p>
        </p:txBody>
      </p:sp>
      <p:graphicFrame>
        <p:nvGraphicFramePr>
          <p:cNvPr id="4" name="表 3"/>
          <p:cNvGraphicFramePr>
            <a:graphicFrameLocks noGrp="1"/>
          </p:cNvGraphicFramePr>
          <p:nvPr>
            <p:extLst>
              <p:ext uri="{D42A27DB-BD31-4B8C-83A1-F6EECF244321}">
                <p14:modId xmlns:p14="http://schemas.microsoft.com/office/powerpoint/2010/main" val="3400839633"/>
              </p:ext>
            </p:extLst>
          </p:nvPr>
        </p:nvGraphicFramePr>
        <p:xfrm>
          <a:off x="2388392" y="1315584"/>
          <a:ext cx="7415215" cy="2993949"/>
        </p:xfrm>
        <a:graphic>
          <a:graphicData uri="http://schemas.openxmlformats.org/drawingml/2006/table">
            <a:tbl>
              <a:tblPr firstRow="1" bandRow="1">
                <a:tableStyleId>{5940675A-B579-460E-94D1-54222C63F5DA}</a:tableStyleId>
              </a:tblPr>
              <a:tblGrid>
                <a:gridCol w="1025843">
                  <a:extLst>
                    <a:ext uri="{9D8B030D-6E8A-4147-A177-3AD203B41FA5}">
                      <a16:colId xmlns:a16="http://schemas.microsoft.com/office/drawing/2014/main" val="3115873195"/>
                    </a:ext>
                  </a:extLst>
                </a:gridCol>
                <a:gridCol w="1597343">
                  <a:extLst>
                    <a:ext uri="{9D8B030D-6E8A-4147-A177-3AD203B41FA5}">
                      <a16:colId xmlns:a16="http://schemas.microsoft.com/office/drawing/2014/main" val="1893587039"/>
                    </a:ext>
                  </a:extLst>
                </a:gridCol>
                <a:gridCol w="1597343">
                  <a:extLst>
                    <a:ext uri="{9D8B030D-6E8A-4147-A177-3AD203B41FA5}">
                      <a16:colId xmlns:a16="http://schemas.microsoft.com/office/drawing/2014/main" val="1546753344"/>
                    </a:ext>
                  </a:extLst>
                </a:gridCol>
                <a:gridCol w="1597343">
                  <a:extLst>
                    <a:ext uri="{9D8B030D-6E8A-4147-A177-3AD203B41FA5}">
                      <a16:colId xmlns:a16="http://schemas.microsoft.com/office/drawing/2014/main" val="3205757294"/>
                    </a:ext>
                  </a:extLst>
                </a:gridCol>
                <a:gridCol w="1597343">
                  <a:extLst>
                    <a:ext uri="{9D8B030D-6E8A-4147-A177-3AD203B41FA5}">
                      <a16:colId xmlns:a16="http://schemas.microsoft.com/office/drawing/2014/main" val="4059702794"/>
                    </a:ext>
                  </a:extLst>
                </a:gridCol>
              </a:tblGrid>
              <a:tr h="414215">
                <a:tc>
                  <a:txBody>
                    <a:bodyPr/>
                    <a:lstStyle/>
                    <a:p>
                      <a:pPr algn="ctr"/>
                      <a:r>
                        <a:rPr kumimoji="1" lang="ja-JP" altLang="en-US" sz="2400"/>
                        <a:t>クラス</a:t>
                      </a:r>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第１ターム</a:t>
                      </a:r>
                    </a:p>
                  </a:txBody>
                  <a:tcPr anchor="ctr">
                    <a:lnL w="38100" cap="flat" cmpd="sng" algn="ctr">
                      <a:solidFill>
                        <a:schemeClr val="tx1"/>
                      </a:solidFill>
                      <a:prstDash val="solid"/>
                      <a:round/>
                      <a:headEnd type="none" w="med" len="med"/>
                      <a:tailEnd type="none" w="med" len="med"/>
                    </a:lnL>
                  </a:tcPr>
                </a:tc>
                <a:tc>
                  <a:txBody>
                    <a:bodyPr/>
                    <a:lstStyle/>
                    <a:p>
                      <a:pPr algn="ctr"/>
                      <a:r>
                        <a:rPr kumimoji="1" lang="ja-JP" altLang="en-US" sz="2400"/>
                        <a:t>第２ターム</a:t>
                      </a:r>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第３ターム</a:t>
                      </a:r>
                    </a:p>
                  </a:txBody>
                  <a:tcPr anchor="ctr">
                    <a:lnL w="38100" cap="flat" cmpd="sng" algn="ctr">
                      <a:solidFill>
                        <a:schemeClr val="tx1"/>
                      </a:solidFill>
                      <a:prstDash val="solid"/>
                      <a:round/>
                      <a:headEnd type="none" w="med" len="med"/>
                      <a:tailEnd type="none" w="med" len="med"/>
                    </a:lnL>
                  </a:tcPr>
                </a:tc>
                <a:tc>
                  <a:txBody>
                    <a:bodyPr/>
                    <a:lstStyle/>
                    <a:p>
                      <a:pPr algn="ctr"/>
                      <a:r>
                        <a:rPr kumimoji="1" lang="ja-JP" altLang="en-US" sz="2400"/>
                        <a:t>第４ターム</a:t>
                      </a:r>
                    </a:p>
                  </a:txBody>
                  <a:tcPr anchor="ctr"/>
                </a:tc>
                <a:extLst>
                  <a:ext uri="{0D108BD9-81ED-4DB2-BD59-A6C34878D82A}">
                    <a16:rowId xmlns:a16="http://schemas.microsoft.com/office/drawing/2014/main" val="2827572327"/>
                  </a:ext>
                </a:extLst>
              </a:tr>
              <a:tr h="614815">
                <a:tc>
                  <a:txBody>
                    <a:bodyPr/>
                    <a:lstStyle/>
                    <a:p>
                      <a:pPr algn="ctr"/>
                      <a:r>
                        <a:rPr kumimoji="1" lang="en-US" altLang="ja-JP" sz="2400"/>
                        <a:t>ABC</a:t>
                      </a:r>
                      <a:endParaRPr kumimoji="1" lang="ja-JP" altLang="en-US" sz="2400"/>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実験</a:t>
                      </a:r>
                      <a:r>
                        <a:rPr kumimoji="1" lang="en-US" altLang="ja-JP" sz="2400" baseline="0"/>
                        <a:t> a</a:t>
                      </a:r>
                      <a:endParaRPr kumimoji="1" lang="ja-JP" altLang="en-US" sz="2400"/>
                    </a:p>
                  </a:txBody>
                  <a:tcPr anchor="ctr">
                    <a:lnL w="38100" cap="flat" cmpd="sng" algn="ctr">
                      <a:solidFill>
                        <a:schemeClr val="tx1"/>
                      </a:solidFill>
                      <a:prstDash val="solid"/>
                      <a:round/>
                      <a:headEnd type="none" w="med" len="med"/>
                      <a:tailEnd type="none" w="med" len="med"/>
                    </a:lnL>
                    <a:solidFill>
                      <a:srgbClr val="CCFF99"/>
                    </a:solidFill>
                  </a:tcPr>
                </a:tc>
                <a:tc>
                  <a:txBody>
                    <a:bodyPr/>
                    <a:lstStyle/>
                    <a:p>
                      <a:pPr algn="ctr"/>
                      <a:r>
                        <a:rPr kumimoji="1" lang="ja-JP" altLang="en-US" sz="2400"/>
                        <a:t>実験 </a:t>
                      </a:r>
                      <a:r>
                        <a:rPr kumimoji="1" lang="en-US" altLang="ja-JP" sz="2400"/>
                        <a:t>b</a:t>
                      </a:r>
                      <a:endParaRPr kumimoji="1" lang="ja-JP" altLang="en-US" sz="2400"/>
                    </a:p>
                  </a:txBody>
                  <a:tcPr anchor="ctr">
                    <a:lnR w="38100" cap="flat" cmpd="sng" algn="ctr">
                      <a:solidFill>
                        <a:schemeClr val="tx1"/>
                      </a:solidFill>
                      <a:prstDash val="solid"/>
                      <a:round/>
                      <a:headEnd type="none" w="med" len="med"/>
                      <a:tailEnd type="none" w="med" len="med"/>
                    </a:lnR>
                    <a:solidFill>
                      <a:srgbClr val="66FFFF"/>
                    </a:solidFill>
                  </a:tcPr>
                </a:tc>
                <a:tc>
                  <a:txBody>
                    <a:bodyPr/>
                    <a:lstStyle/>
                    <a:p>
                      <a:pPr algn="ctr"/>
                      <a:r>
                        <a:rPr kumimoji="1" lang="ja-JP" altLang="en-US" sz="2400"/>
                        <a:t>実験 </a:t>
                      </a:r>
                      <a:r>
                        <a:rPr kumimoji="1" lang="en-US" altLang="ja-JP" sz="2400"/>
                        <a:t>c</a:t>
                      </a:r>
                      <a:endParaRPr kumimoji="1" lang="ja-JP" altLang="en-US" sz="2400"/>
                    </a:p>
                  </a:txBody>
                  <a:tcPr anchor="ctr">
                    <a:lnL w="38100" cap="flat" cmpd="sng" algn="ctr">
                      <a:solidFill>
                        <a:schemeClr val="tx1"/>
                      </a:solidFill>
                      <a:prstDash val="solid"/>
                      <a:round/>
                      <a:headEnd type="none" w="med" len="med"/>
                      <a:tailEnd type="none" w="med" len="med"/>
                    </a:lnL>
                    <a:solidFill>
                      <a:srgbClr val="FFCCFF"/>
                    </a:solidFill>
                  </a:tcPr>
                </a:tc>
                <a:tc>
                  <a:txBody>
                    <a:bodyPr/>
                    <a:lstStyle/>
                    <a:p>
                      <a:pPr algn="ctr"/>
                      <a:r>
                        <a:rPr kumimoji="1" lang="ja-JP" altLang="en-US" sz="2400"/>
                        <a:t>なし</a:t>
                      </a:r>
                    </a:p>
                  </a:txBody>
                  <a:tcPr anchor="ctr">
                    <a:solidFill>
                      <a:srgbClr val="FFFF00"/>
                    </a:solidFill>
                  </a:tcPr>
                </a:tc>
                <a:extLst>
                  <a:ext uri="{0D108BD9-81ED-4DB2-BD59-A6C34878D82A}">
                    <a16:rowId xmlns:a16="http://schemas.microsoft.com/office/drawing/2014/main" val="3928804767"/>
                  </a:ext>
                </a:extLst>
              </a:tr>
              <a:tr h="685800">
                <a:tc>
                  <a:txBody>
                    <a:bodyPr/>
                    <a:lstStyle/>
                    <a:p>
                      <a:pPr algn="ctr"/>
                      <a:r>
                        <a:rPr kumimoji="1" lang="en-US" altLang="ja-JP" sz="2400"/>
                        <a:t>DEF</a:t>
                      </a:r>
                      <a:endParaRPr kumimoji="1" lang="ja-JP" altLang="en-US" sz="2400"/>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実験 </a:t>
                      </a:r>
                      <a:r>
                        <a:rPr kumimoji="1" lang="en-US" altLang="ja-JP" sz="2400"/>
                        <a:t>b</a:t>
                      </a:r>
                      <a:endParaRPr kumimoji="1" lang="ja-JP" altLang="en-US" sz="2400"/>
                    </a:p>
                  </a:txBody>
                  <a:tcPr anchor="ctr">
                    <a:lnL w="38100" cap="flat" cmpd="sng" algn="ctr">
                      <a:solidFill>
                        <a:schemeClr val="tx1"/>
                      </a:solidFill>
                      <a:prstDash val="solid"/>
                      <a:round/>
                      <a:headEnd type="none" w="med" len="med"/>
                      <a:tailEnd type="none" w="med" len="med"/>
                    </a:lnL>
                    <a:solidFill>
                      <a:srgbClr val="66FFFF"/>
                    </a:solidFill>
                  </a:tcPr>
                </a:tc>
                <a:tc>
                  <a:txBody>
                    <a:bodyPr/>
                    <a:lstStyle/>
                    <a:p>
                      <a:pPr algn="ctr"/>
                      <a:r>
                        <a:rPr kumimoji="1" lang="ja-JP" altLang="en-US" sz="2400"/>
                        <a:t>実験 </a:t>
                      </a:r>
                      <a:r>
                        <a:rPr kumimoji="1" lang="en-US" altLang="ja-JP" sz="2400"/>
                        <a:t>c</a:t>
                      </a:r>
                      <a:endParaRPr kumimoji="1" lang="ja-JP" altLang="en-US" sz="2400"/>
                    </a:p>
                  </a:txBody>
                  <a:tcPr anchor="ctr">
                    <a:lnR w="38100" cap="flat" cmpd="sng" algn="ctr">
                      <a:solidFill>
                        <a:schemeClr val="tx1"/>
                      </a:solidFill>
                      <a:prstDash val="solid"/>
                      <a:round/>
                      <a:headEnd type="none" w="med" len="med"/>
                      <a:tailEnd type="none" w="med" len="med"/>
                    </a:lnR>
                    <a:solidFill>
                      <a:srgbClr val="FFCCFF"/>
                    </a:solidFill>
                  </a:tcPr>
                </a:tc>
                <a:tc>
                  <a:txBody>
                    <a:bodyPr/>
                    <a:lstStyle/>
                    <a:p>
                      <a:pPr algn="ctr"/>
                      <a:r>
                        <a:rPr kumimoji="1" lang="ja-JP" altLang="en-US" sz="2400"/>
                        <a:t>なし</a:t>
                      </a:r>
                    </a:p>
                  </a:txBody>
                  <a:tcPr anchor="ctr">
                    <a:lnL w="38100" cap="flat" cmpd="sng" algn="ctr">
                      <a:solidFill>
                        <a:schemeClr val="tx1"/>
                      </a:solidFill>
                      <a:prstDash val="solid"/>
                      <a:round/>
                      <a:headEnd type="none" w="med" len="med"/>
                      <a:tailEnd type="none" w="med" len="med"/>
                    </a:lnL>
                    <a:solidFill>
                      <a:srgbClr val="FFFF00"/>
                    </a:solidFill>
                  </a:tcPr>
                </a:tc>
                <a:tc>
                  <a:txBody>
                    <a:bodyPr/>
                    <a:lstStyle/>
                    <a:p>
                      <a:pPr algn="ctr"/>
                      <a:r>
                        <a:rPr kumimoji="1" lang="ja-JP" altLang="en-US" sz="2400"/>
                        <a:t>実験 </a:t>
                      </a:r>
                      <a:r>
                        <a:rPr kumimoji="1" lang="en-US" altLang="ja-JP" sz="2400"/>
                        <a:t>a</a:t>
                      </a:r>
                      <a:endParaRPr kumimoji="1" lang="ja-JP" altLang="en-US" sz="2400"/>
                    </a:p>
                  </a:txBody>
                  <a:tcPr anchor="ctr">
                    <a:solidFill>
                      <a:srgbClr val="CCFF99"/>
                    </a:solidFill>
                  </a:tcPr>
                </a:tc>
                <a:extLst>
                  <a:ext uri="{0D108BD9-81ED-4DB2-BD59-A6C34878D82A}">
                    <a16:rowId xmlns:a16="http://schemas.microsoft.com/office/drawing/2014/main" val="3584100896"/>
                  </a:ext>
                </a:extLst>
              </a:tr>
              <a:tr h="626534">
                <a:tc>
                  <a:txBody>
                    <a:bodyPr/>
                    <a:lstStyle/>
                    <a:p>
                      <a:pPr algn="ctr"/>
                      <a:r>
                        <a:rPr kumimoji="1" lang="en-US" altLang="ja-JP" sz="2400"/>
                        <a:t>GHI</a:t>
                      </a:r>
                      <a:endParaRPr kumimoji="1" lang="ja-JP" altLang="en-US" sz="2400"/>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実験 </a:t>
                      </a:r>
                      <a:r>
                        <a:rPr kumimoji="1" lang="en-US" altLang="ja-JP" sz="2400"/>
                        <a:t>c</a:t>
                      </a:r>
                      <a:endParaRPr kumimoji="1" lang="ja-JP" altLang="en-US" sz="2400"/>
                    </a:p>
                  </a:txBody>
                  <a:tcPr anchor="ctr">
                    <a:lnL w="38100" cap="flat" cmpd="sng" algn="ctr">
                      <a:solidFill>
                        <a:schemeClr val="tx1"/>
                      </a:solidFill>
                      <a:prstDash val="solid"/>
                      <a:round/>
                      <a:headEnd type="none" w="med" len="med"/>
                      <a:tailEnd type="none" w="med" len="med"/>
                    </a:lnL>
                    <a:solidFill>
                      <a:srgbClr val="FFCCFF"/>
                    </a:solidFill>
                  </a:tcPr>
                </a:tc>
                <a:tc>
                  <a:txBody>
                    <a:bodyPr/>
                    <a:lstStyle/>
                    <a:p>
                      <a:pPr algn="ctr"/>
                      <a:r>
                        <a:rPr kumimoji="1" lang="ja-JP" altLang="en-US" sz="2400"/>
                        <a:t>なし</a:t>
                      </a:r>
                    </a:p>
                  </a:txBody>
                  <a:tcPr anchor="ctr">
                    <a:lnR w="38100" cap="flat" cmpd="sng" algn="ctr">
                      <a:solidFill>
                        <a:schemeClr val="tx1"/>
                      </a:solidFill>
                      <a:prstDash val="solid"/>
                      <a:round/>
                      <a:headEnd type="none" w="med" len="med"/>
                      <a:tailEnd type="none" w="med" len="med"/>
                    </a:lnR>
                    <a:solidFill>
                      <a:srgbClr val="FFFF00"/>
                    </a:solidFill>
                  </a:tcPr>
                </a:tc>
                <a:tc>
                  <a:txBody>
                    <a:bodyPr/>
                    <a:lstStyle/>
                    <a:p>
                      <a:pPr algn="ctr"/>
                      <a:r>
                        <a:rPr kumimoji="1" lang="ja-JP" altLang="en-US" sz="2400"/>
                        <a:t>実験 </a:t>
                      </a:r>
                      <a:r>
                        <a:rPr kumimoji="1" lang="en-US" altLang="ja-JP" sz="2400"/>
                        <a:t>a</a:t>
                      </a:r>
                      <a:endParaRPr kumimoji="1" lang="ja-JP" altLang="en-US" sz="2400"/>
                    </a:p>
                  </a:txBody>
                  <a:tcPr anchor="ctr">
                    <a:lnL w="38100" cap="flat" cmpd="sng" algn="ctr">
                      <a:solidFill>
                        <a:schemeClr val="tx1"/>
                      </a:solidFill>
                      <a:prstDash val="solid"/>
                      <a:round/>
                      <a:headEnd type="none" w="med" len="med"/>
                      <a:tailEnd type="none" w="med" len="med"/>
                    </a:lnL>
                    <a:solidFill>
                      <a:srgbClr val="CCFF99"/>
                    </a:solidFill>
                  </a:tcPr>
                </a:tc>
                <a:tc>
                  <a:txBody>
                    <a:bodyPr/>
                    <a:lstStyle/>
                    <a:p>
                      <a:pPr algn="ctr"/>
                      <a:r>
                        <a:rPr kumimoji="1" lang="ja-JP" altLang="en-US" sz="2400"/>
                        <a:t>実験 </a:t>
                      </a:r>
                      <a:r>
                        <a:rPr kumimoji="1" lang="en-US" altLang="ja-JP" sz="2400"/>
                        <a:t>b</a:t>
                      </a:r>
                      <a:endParaRPr kumimoji="1" lang="ja-JP" altLang="en-US" sz="2400"/>
                    </a:p>
                  </a:txBody>
                  <a:tcPr anchor="ctr">
                    <a:solidFill>
                      <a:srgbClr val="66FFFF"/>
                    </a:solidFill>
                  </a:tcPr>
                </a:tc>
                <a:extLst>
                  <a:ext uri="{0D108BD9-81ED-4DB2-BD59-A6C34878D82A}">
                    <a16:rowId xmlns:a16="http://schemas.microsoft.com/office/drawing/2014/main" val="1711173505"/>
                  </a:ext>
                </a:extLst>
              </a:tr>
              <a:tr h="609600">
                <a:tc>
                  <a:txBody>
                    <a:bodyPr/>
                    <a:lstStyle/>
                    <a:p>
                      <a:pPr algn="ctr"/>
                      <a:r>
                        <a:rPr kumimoji="1" lang="en-US" altLang="ja-JP" sz="2400"/>
                        <a:t>JKL</a:t>
                      </a:r>
                      <a:endParaRPr kumimoji="1" lang="ja-JP" altLang="en-US" sz="2400"/>
                    </a:p>
                  </a:txBody>
                  <a:tcPr anchor="ctr">
                    <a:lnR w="38100" cap="flat" cmpd="sng" algn="ctr">
                      <a:solidFill>
                        <a:schemeClr val="tx1"/>
                      </a:solidFill>
                      <a:prstDash val="solid"/>
                      <a:round/>
                      <a:headEnd type="none" w="med" len="med"/>
                      <a:tailEnd type="none" w="med" len="med"/>
                    </a:lnR>
                  </a:tcPr>
                </a:tc>
                <a:tc>
                  <a:txBody>
                    <a:bodyPr/>
                    <a:lstStyle/>
                    <a:p>
                      <a:pPr algn="ctr"/>
                      <a:r>
                        <a:rPr kumimoji="1" lang="ja-JP" altLang="en-US" sz="2400"/>
                        <a:t>なし</a:t>
                      </a:r>
                    </a:p>
                  </a:txBody>
                  <a:tcPr anchor="ctr">
                    <a:lnL w="38100" cap="flat" cmpd="sng" algn="ctr">
                      <a:solidFill>
                        <a:schemeClr val="tx1"/>
                      </a:solidFill>
                      <a:prstDash val="solid"/>
                      <a:round/>
                      <a:headEnd type="none" w="med" len="med"/>
                      <a:tailEnd type="none" w="med" len="med"/>
                    </a:lnL>
                    <a:solidFill>
                      <a:srgbClr val="FFFF00"/>
                    </a:solidFill>
                  </a:tcPr>
                </a:tc>
                <a:tc>
                  <a:txBody>
                    <a:bodyPr/>
                    <a:lstStyle/>
                    <a:p>
                      <a:pPr algn="ctr"/>
                      <a:r>
                        <a:rPr kumimoji="1" lang="ja-JP" altLang="en-US" sz="2400"/>
                        <a:t>実験 </a:t>
                      </a:r>
                      <a:r>
                        <a:rPr kumimoji="1" lang="en-US" altLang="ja-JP" sz="2400"/>
                        <a:t>a</a:t>
                      </a:r>
                      <a:endParaRPr kumimoji="1" lang="ja-JP" altLang="en-US" sz="2400"/>
                    </a:p>
                  </a:txBody>
                  <a:tcPr anchor="ctr">
                    <a:lnR w="38100" cap="flat" cmpd="sng" algn="ctr">
                      <a:solidFill>
                        <a:schemeClr val="tx1"/>
                      </a:solidFill>
                      <a:prstDash val="solid"/>
                      <a:round/>
                      <a:headEnd type="none" w="med" len="med"/>
                      <a:tailEnd type="none" w="med" len="med"/>
                    </a:lnR>
                    <a:solidFill>
                      <a:srgbClr val="CCFF99"/>
                    </a:solidFill>
                  </a:tcPr>
                </a:tc>
                <a:tc>
                  <a:txBody>
                    <a:bodyPr/>
                    <a:lstStyle/>
                    <a:p>
                      <a:pPr algn="ctr"/>
                      <a:r>
                        <a:rPr kumimoji="1" lang="ja-JP" altLang="en-US" sz="2400"/>
                        <a:t>実験 </a:t>
                      </a:r>
                      <a:r>
                        <a:rPr kumimoji="1" lang="en-US" altLang="ja-JP" sz="2400"/>
                        <a:t>b</a:t>
                      </a:r>
                      <a:endParaRPr kumimoji="1" lang="ja-JP" altLang="en-US" sz="2400"/>
                    </a:p>
                  </a:txBody>
                  <a:tcPr anchor="ctr">
                    <a:lnL w="38100" cap="flat" cmpd="sng" algn="ctr">
                      <a:solidFill>
                        <a:schemeClr val="tx1"/>
                      </a:solidFill>
                      <a:prstDash val="solid"/>
                      <a:round/>
                      <a:headEnd type="none" w="med" len="med"/>
                      <a:tailEnd type="none" w="med" len="med"/>
                    </a:lnL>
                    <a:solidFill>
                      <a:srgbClr val="66FFFF"/>
                    </a:solidFill>
                  </a:tcPr>
                </a:tc>
                <a:tc>
                  <a:txBody>
                    <a:bodyPr/>
                    <a:lstStyle/>
                    <a:p>
                      <a:pPr algn="ctr"/>
                      <a:r>
                        <a:rPr kumimoji="1" lang="ja-JP" altLang="en-US" sz="2400"/>
                        <a:t>実験 </a:t>
                      </a:r>
                      <a:r>
                        <a:rPr kumimoji="1" lang="en-US" altLang="ja-JP" sz="2400"/>
                        <a:t>c</a:t>
                      </a:r>
                      <a:endParaRPr kumimoji="1" lang="ja-JP" altLang="en-US" sz="2400"/>
                    </a:p>
                  </a:txBody>
                  <a:tcPr anchor="ctr">
                    <a:solidFill>
                      <a:srgbClr val="FFCCFF"/>
                    </a:solidFill>
                  </a:tcPr>
                </a:tc>
                <a:extLst>
                  <a:ext uri="{0D108BD9-81ED-4DB2-BD59-A6C34878D82A}">
                    <a16:rowId xmlns:a16="http://schemas.microsoft.com/office/drawing/2014/main" val="507026652"/>
                  </a:ext>
                </a:extLst>
              </a:tr>
            </a:tbl>
          </a:graphicData>
        </a:graphic>
      </p:graphicFrame>
      <p:sp>
        <p:nvSpPr>
          <p:cNvPr id="5" name="四角形吹き出し 4"/>
          <p:cNvSpPr/>
          <p:nvPr/>
        </p:nvSpPr>
        <p:spPr>
          <a:xfrm>
            <a:off x="6873239" y="5602921"/>
            <a:ext cx="4201161" cy="738614"/>
          </a:xfrm>
          <a:prstGeom prst="wedgeRectCallout">
            <a:avLst>
              <a:gd name="adj1" fmla="val 1093"/>
              <a:gd name="adj2" fmla="val -6832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3333FF"/>
                </a:solidFill>
              </a:rPr>
              <a:t>実験の</a:t>
            </a:r>
            <a:r>
              <a:rPr lang="ja-JP" altLang="en-US" sz="2400" b="1">
                <a:solidFill>
                  <a:srgbClr val="3333FF"/>
                </a:solidFill>
              </a:rPr>
              <a:t>代表教員</a:t>
            </a:r>
            <a:r>
              <a:rPr lang="ja-JP" altLang="en-US" sz="2400">
                <a:solidFill>
                  <a:srgbClr val="3333FF"/>
                </a:solidFill>
              </a:rPr>
              <a:t>と</a:t>
            </a:r>
            <a:r>
              <a:rPr lang="ja-JP" altLang="en-US" sz="2400" b="1">
                <a:solidFill>
                  <a:srgbClr val="3333FF"/>
                </a:solidFill>
              </a:rPr>
              <a:t>教務委員会</a:t>
            </a:r>
            <a:r>
              <a:rPr lang="ja-JP" altLang="en-US" sz="2400">
                <a:solidFill>
                  <a:srgbClr val="3333FF"/>
                </a:solidFill>
              </a:rPr>
              <a:t>の承認が必要</a:t>
            </a:r>
            <a:endParaRPr kumimoji="1" lang="ja-JP" altLang="en-US" sz="2400">
              <a:solidFill>
                <a:srgbClr val="3333FF"/>
              </a:solidFill>
            </a:endParaRPr>
          </a:p>
        </p:txBody>
      </p:sp>
    </p:spTree>
    <p:extLst>
      <p:ext uri="{BB962C8B-B14F-4D97-AF65-F5344CB8AC3E}">
        <p14:creationId xmlns:p14="http://schemas.microsoft.com/office/powerpoint/2010/main" val="4081281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4B243E6-AA39-639C-B16F-0C8D1DCB959C}"/>
              </a:ext>
            </a:extLst>
          </p:cNvPr>
          <p:cNvPicPr>
            <a:picLocks noChangeAspect="1"/>
          </p:cNvPicPr>
          <p:nvPr/>
        </p:nvPicPr>
        <p:blipFill>
          <a:blip r:embed="rId3"/>
          <a:stretch>
            <a:fillRect/>
          </a:stretch>
        </p:blipFill>
        <p:spPr>
          <a:xfrm>
            <a:off x="6137566" y="3235279"/>
            <a:ext cx="5917452" cy="3157054"/>
          </a:xfrm>
          <a:prstGeom prst="rect">
            <a:avLst/>
          </a:prstGeom>
        </p:spPr>
      </p:pic>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再履修について</a:t>
            </a:r>
            <a:endParaRPr kumimoji="1" lang="ja-JP" altLang="en-US"/>
          </a:p>
        </p:txBody>
      </p:sp>
      <p:sp>
        <p:nvSpPr>
          <p:cNvPr id="4" name="テキスト ボックス 3"/>
          <p:cNvSpPr txBox="1"/>
          <p:nvPr/>
        </p:nvSpPr>
        <p:spPr>
          <a:xfrm>
            <a:off x="356763" y="1294791"/>
            <a:ext cx="10781787" cy="1815882"/>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通常の科目同様、</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Web </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上で履修登録可能</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注意：同じ時間の授業は複数履修することはできない！</a:t>
            </a:r>
            <a:endParaRPr kumimoji="1" lang="en-US" altLang="ja-JP" sz="2800">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原則、</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自分のクラスの科目</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を履修登録</a:t>
            </a:r>
            <a:endPar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ただし、以下の科目は注意（不明な場合は科目担当者に問合せ）</a:t>
            </a:r>
            <a:endParaRPr kumimoji="1" lang="ja-JP" altLang="en-US" sz="2800" b="1" u="sng">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9"/>
          <p:cNvSpPr txBox="1"/>
          <p:nvPr/>
        </p:nvSpPr>
        <p:spPr>
          <a:xfrm>
            <a:off x="251791" y="3235473"/>
            <a:ext cx="5774936" cy="2246769"/>
          </a:xfrm>
          <a:prstGeom prst="rect">
            <a:avLst/>
          </a:prstGeom>
          <a:noFill/>
          <a:ln>
            <a:solidFill>
              <a:schemeClr val="tx1"/>
            </a:solidFill>
          </a:ln>
        </p:spPr>
        <p:txBody>
          <a:bodyPr wrap="square" rtlCol="0">
            <a:spAutoFit/>
          </a:bodyPr>
          <a:lstStyle/>
          <a:p>
            <a:r>
              <a:rPr kumimoji="1" lang="en-US" altLang="ja-JP" sz="2000">
                <a:latin typeface="Meiryo UI" panose="020B0604030504040204" pitchFamily="50" charset="-128"/>
                <a:ea typeface="Meiryo UI" panose="020B0604030504040204" pitchFamily="50" charset="-128"/>
                <a:cs typeface="Meiryo UI" panose="020B0604030504040204" pitchFamily="50" charset="-128"/>
              </a:rPr>
              <a:t>2020</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年度以前入学生 </a:t>
            </a:r>
            <a:r>
              <a:rPr kumimoji="1" lang="ja-JP" altLang="en-US" sz="2000" b="1">
                <a:solidFill>
                  <a:srgbClr val="006600"/>
                </a:solidFill>
                <a:latin typeface="Meiryo UI" panose="020B0604030504040204" pitchFamily="50" charset="-128"/>
                <a:ea typeface="Meiryo UI" panose="020B0604030504040204" pitchFamily="50" charset="-128"/>
                <a:cs typeface="Meiryo UI" panose="020B0604030504040204" pitchFamily="50" charset="-128"/>
              </a:rPr>
              <a:t>プログラミング </a:t>
            </a:r>
            <a:r>
              <a:rPr kumimoji="1" lang="en-US" altLang="ja-JP" sz="2000" b="1">
                <a:solidFill>
                  <a:srgbClr val="006600"/>
                </a:solidFill>
                <a:latin typeface="Meiryo UI" panose="020B0604030504040204" pitchFamily="50" charset="-128"/>
                <a:ea typeface="Meiryo UI" panose="020B0604030504040204" pitchFamily="50" charset="-128"/>
                <a:cs typeface="Meiryo UI" panose="020B0604030504040204" pitchFamily="50" charset="-128"/>
              </a:rPr>
              <a:t>II</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の再履修：</a:t>
            </a:r>
            <a:endParaRPr kumimoji="1" lang="en-US" altLang="ja-JP" sz="2000">
              <a:latin typeface="Meiryo UI" panose="020B0604030504040204" pitchFamily="50" charset="-128"/>
              <a:ea typeface="Meiryo UI" panose="020B0604030504040204" pitchFamily="50" charset="-128"/>
              <a:cs typeface="Meiryo UI" panose="020B0604030504040204" pitchFamily="50" charset="-128"/>
            </a:endParaRPr>
          </a:p>
          <a:p>
            <a:pPr marL="720725" indent="-457200">
              <a:buFont typeface="Arial" panose="020B0604020202020204" pitchFamily="34" charset="0"/>
              <a:buChar char="•"/>
            </a:pPr>
            <a:r>
              <a:rPr kumimoji="1" lang="en-US" altLang="ja-JP"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I</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 と </a:t>
            </a:r>
            <a:r>
              <a:rPr kumimoji="1" lang="en-US" altLang="ja-JP"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II </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の両方</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を再履修する場合</a:t>
            </a:r>
            <a:br>
              <a:rPr kumimoji="1" lang="en-US" altLang="ja-JP" sz="2000">
                <a:latin typeface="Meiryo UI" panose="020B0604030504040204" pitchFamily="50" charset="-128"/>
                <a:ea typeface="Meiryo UI" panose="020B0604030504040204" pitchFamily="50" charset="-128"/>
                <a:cs typeface="Meiryo UI" panose="020B0604030504040204" pitchFamily="50" charset="-128"/>
              </a:rPr>
            </a:b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　　プログラミング </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I</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II </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の</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自分のクラス</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を登録</a:t>
            </a:r>
            <a:endParaRPr kumimoji="1" lang="en-US" altLang="ja-JP" sz="2000">
              <a:latin typeface="Meiryo UI" panose="020B0604030504040204" pitchFamily="50" charset="-128"/>
              <a:ea typeface="Meiryo UI" panose="020B0604030504040204" pitchFamily="50" charset="-128"/>
              <a:cs typeface="Meiryo UI" panose="020B0604030504040204" pitchFamily="50" charset="-128"/>
            </a:endParaRPr>
          </a:p>
          <a:p>
            <a:pPr marL="720725" indent="-457200">
              <a:buFont typeface="Arial" panose="020B0604020202020204" pitchFamily="34" charset="0"/>
              <a:buChar char="•"/>
            </a:pPr>
            <a:r>
              <a:rPr kumimoji="1" lang="en-US" altLang="ja-JP"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I </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のみ</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再履修する場合</a:t>
            </a:r>
            <a:br>
              <a:rPr kumimoji="1" lang="en-US" altLang="ja-JP" sz="2000">
                <a:latin typeface="Meiryo UI" panose="020B0604030504040204" pitchFamily="50" charset="-128"/>
                <a:ea typeface="Meiryo UI" panose="020B0604030504040204" pitchFamily="50" charset="-128"/>
                <a:cs typeface="Meiryo UI" panose="020B0604030504040204" pitchFamily="50" charset="-128"/>
              </a:rPr>
            </a:b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　　プログラミング </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I </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の</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自分のクラス</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を登録</a:t>
            </a:r>
            <a:endParaRPr kumimoji="1" lang="en-US" altLang="ja-JP" sz="2000" b="1">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a:p>
            <a:pPr marL="720725" indent="-457200">
              <a:buFont typeface="Arial" panose="020B0604020202020204" pitchFamily="34" charset="0"/>
              <a:buChar char="•"/>
            </a:pPr>
            <a:r>
              <a:rPr kumimoji="1" lang="en-US" altLang="ja-JP"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II </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のみ</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再履修する場合</a:t>
            </a:r>
            <a:br>
              <a:rPr kumimoji="1" lang="en-US" altLang="ja-JP" sz="2000">
                <a:latin typeface="Meiryo UI" panose="020B0604030504040204" pitchFamily="50" charset="-128"/>
                <a:ea typeface="Meiryo UI" panose="020B0604030504040204" pitchFamily="50" charset="-128"/>
                <a:cs typeface="Meiryo UI" panose="020B0604030504040204" pitchFamily="50" charset="-128"/>
              </a:rPr>
            </a:b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　　プログラミング </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II </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の</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再履修クラス</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を登録</a:t>
            </a:r>
            <a:endParaRPr kumimoji="1" lang="ja-JP" altLang="en-US" sz="2000" b="1" u="sng">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a:extLst>
              <a:ext uri="{FF2B5EF4-FFF2-40B4-BE49-F238E27FC236}">
                <a16:creationId xmlns:a16="http://schemas.microsoft.com/office/drawing/2014/main" id="{7A44FF45-3FBF-35DC-0508-6872919148B9}"/>
              </a:ext>
            </a:extLst>
          </p:cNvPr>
          <p:cNvSpPr txBox="1"/>
          <p:nvPr/>
        </p:nvSpPr>
        <p:spPr>
          <a:xfrm>
            <a:off x="251790" y="5601607"/>
            <a:ext cx="5774936" cy="707886"/>
          </a:xfrm>
          <a:prstGeom prst="rect">
            <a:avLst/>
          </a:prstGeom>
          <a:noFill/>
          <a:ln>
            <a:solidFill>
              <a:schemeClr val="tx1"/>
            </a:solidFill>
          </a:ln>
        </p:spPr>
        <p:txBody>
          <a:bodyPr wrap="square" rtlCol="0">
            <a:spAutoFit/>
          </a:bodyPr>
          <a:lstStyle/>
          <a:p>
            <a:r>
              <a:rPr kumimoji="1" lang="ja-JP" altLang="en-US" sz="200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b="1">
                <a:solidFill>
                  <a:srgbClr val="006600"/>
                </a:solidFill>
                <a:latin typeface="Meiryo UI" panose="020B0604030504040204" pitchFamily="50" charset="-128"/>
                <a:ea typeface="Meiryo UI" panose="020B0604030504040204" pitchFamily="50" charset="-128"/>
                <a:cs typeface="Meiryo UI" panose="020B0604030504040204" pitchFamily="50" charset="-128"/>
              </a:rPr>
              <a:t>批判的創造的思考法</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 の再履修：</a:t>
            </a:r>
            <a:endParaRPr kumimoji="1" lang="en-US" altLang="ja-JP" sz="200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2000">
                <a:latin typeface="Meiryo UI" panose="020B0604030504040204" pitchFamily="50" charset="-128"/>
                <a:ea typeface="Meiryo UI" panose="020B0604030504040204" pitchFamily="50" charset="-128"/>
                <a:cs typeface="Meiryo UI" panose="020B0604030504040204" pitchFamily="50" charset="-128"/>
              </a:rPr>
              <a:t>　イノベ登録学生も含めて </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再履修クラス </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を登録・受講</a:t>
            </a:r>
            <a:endParaRPr kumimoji="1" lang="ja-JP" altLang="en-US" sz="2000" b="1" u="sng">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a:extLst>
              <a:ext uri="{FF2B5EF4-FFF2-40B4-BE49-F238E27FC236}">
                <a16:creationId xmlns:a16="http://schemas.microsoft.com/office/drawing/2014/main" id="{78141D20-C304-8566-239A-582CC8279301}"/>
              </a:ext>
            </a:extLst>
          </p:cNvPr>
          <p:cNvSpPr/>
          <p:nvPr/>
        </p:nvSpPr>
        <p:spPr>
          <a:xfrm>
            <a:off x="7672647" y="4956259"/>
            <a:ext cx="4267562" cy="75500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82405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数学リメディアル教室への参加募集</a:t>
            </a:r>
            <a:endParaRPr kumimoji="1" lang="ja-JP" altLang="en-US"/>
          </a:p>
        </p:txBody>
      </p:sp>
      <p:sp>
        <p:nvSpPr>
          <p:cNvPr id="7" name="テキスト ボックス 6"/>
          <p:cNvSpPr txBox="1"/>
          <p:nvPr/>
        </p:nvSpPr>
        <p:spPr>
          <a:xfrm>
            <a:off x="377083" y="1510853"/>
            <a:ext cx="11437833" cy="1200329"/>
          </a:xfrm>
          <a:prstGeom prst="rect">
            <a:avLst/>
          </a:prstGeom>
          <a:solidFill>
            <a:srgbClr val="FFFF00"/>
          </a:solidFill>
          <a:ln>
            <a:solidFill>
              <a:schemeClr val="tx1"/>
            </a:solidFill>
          </a:ln>
        </p:spPr>
        <p:txBody>
          <a:bodyPr wrap="square" rtlCol="0">
            <a:spAutoFit/>
          </a:bodyPr>
          <a:lstStyle/>
          <a:p>
            <a:pPr algn="ct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「解析学</a:t>
            </a:r>
            <a:r>
              <a:rPr kumimoji="1" lang="en-US" altLang="ja-JP" sz="3600">
                <a:latin typeface="Meiryo UI" panose="020B0604030504040204" pitchFamily="50" charset="-128"/>
                <a:ea typeface="Meiryo UI" panose="020B0604030504040204" pitchFamily="50" charset="-128"/>
                <a:cs typeface="Meiryo UI" panose="020B0604030504040204" pitchFamily="50" charset="-128"/>
              </a:rPr>
              <a:t>I</a:t>
            </a: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」もしくは「線形代数学</a:t>
            </a:r>
            <a:r>
              <a:rPr kumimoji="1" lang="en-US" altLang="ja-JP" sz="3600">
                <a:latin typeface="Meiryo UI" panose="020B0604030504040204" pitchFamily="50" charset="-128"/>
                <a:ea typeface="Meiryo UI" panose="020B0604030504040204" pitchFamily="50" charset="-128"/>
                <a:cs typeface="Meiryo UI" panose="020B0604030504040204" pitchFamily="50" charset="-128"/>
              </a:rPr>
              <a:t>I</a:t>
            </a: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」の</a:t>
            </a:r>
            <a:r>
              <a:rPr kumimoji="1" lang="ja-JP" altLang="en-US" sz="3600" b="1">
                <a:latin typeface="Meiryo UI" panose="020B0604030504040204" pitchFamily="50" charset="-128"/>
                <a:ea typeface="Meiryo UI" panose="020B0604030504040204" pitchFamily="50" charset="-128"/>
                <a:cs typeface="Meiryo UI" panose="020B0604030504040204" pitchFamily="50" charset="-128"/>
              </a:rPr>
              <a:t>単位未修得者</a:t>
            </a: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対象</a:t>
            </a:r>
            <a:endParaRPr kumimoji="1" lang="en-US" altLang="ja-JP" sz="3600" b="1">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36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元予備校講師による試験の傾向と対策の授業</a:t>
            </a:r>
            <a:endParaRPr kumimoji="1" lang="en-US" altLang="ja-JP" sz="360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1350728" y="3105834"/>
            <a:ext cx="9502519" cy="646331"/>
          </a:xfrm>
          <a:prstGeom prst="rect">
            <a:avLst/>
          </a:prstGeom>
          <a:noFill/>
        </p:spPr>
        <p:txBody>
          <a:bodyPr wrap="square" rtlCol="0">
            <a:spAutoFit/>
          </a:bodyPr>
          <a:lstStyle/>
          <a:p>
            <a:r>
              <a:rPr lang="ja-JP" altLang="en-US" sz="3600"/>
              <a:t>「解析学</a:t>
            </a:r>
            <a:r>
              <a:rPr lang="en-US" altLang="ja-JP" sz="3600"/>
              <a:t>II</a:t>
            </a:r>
            <a:r>
              <a:rPr lang="ja-JP" altLang="en-US" sz="3600"/>
              <a:t>」や「線形代数学</a:t>
            </a:r>
            <a:r>
              <a:rPr lang="en-US" altLang="ja-JP" sz="3600"/>
              <a:t>II</a:t>
            </a:r>
            <a:r>
              <a:rPr lang="ja-JP" altLang="en-US" sz="3600"/>
              <a:t>」の理解にも役立つ</a:t>
            </a:r>
            <a:endParaRPr lang="en-US" altLang="ja-JP" sz="3600"/>
          </a:p>
        </p:txBody>
      </p:sp>
      <p:sp>
        <p:nvSpPr>
          <p:cNvPr id="12" name="テキスト ボックス 11"/>
          <p:cNvSpPr txBox="1"/>
          <p:nvPr/>
        </p:nvSpPr>
        <p:spPr>
          <a:xfrm>
            <a:off x="2034433" y="4146817"/>
            <a:ext cx="7566768" cy="2308324"/>
          </a:xfrm>
          <a:prstGeom prst="rect">
            <a:avLst/>
          </a:prstGeom>
          <a:noFill/>
          <a:ln>
            <a:solidFill>
              <a:schemeClr val="tx1"/>
            </a:solidFill>
          </a:ln>
        </p:spPr>
        <p:txBody>
          <a:bodyPr wrap="square" rtlCol="0">
            <a:spAutoFit/>
          </a:bodyPr>
          <a:lstStyle/>
          <a:p>
            <a:r>
              <a:rPr lang="ja-JP" altLang="en-US" sz="2400"/>
              <a:t>期間：</a:t>
            </a:r>
            <a:r>
              <a:rPr lang="en-US" altLang="ja-JP" sz="2400"/>
              <a:t>10/4</a:t>
            </a:r>
            <a:r>
              <a:rPr lang="ja-JP" altLang="en-US" sz="2400"/>
              <a:t>（金）～</a:t>
            </a:r>
            <a:r>
              <a:rPr lang="en-US" altLang="ja-JP" sz="2400"/>
              <a:t>1/24</a:t>
            </a:r>
            <a:r>
              <a:rPr lang="ja-JP" altLang="en-US" sz="2400"/>
              <a:t>（金）</a:t>
            </a:r>
            <a:endParaRPr lang="en-US" altLang="ja-JP" sz="2400"/>
          </a:p>
          <a:p>
            <a:r>
              <a:rPr lang="ja-JP" altLang="en-US" sz="2400"/>
              <a:t>時限：毎週金曜</a:t>
            </a:r>
            <a:r>
              <a:rPr lang="en-US" altLang="ja-JP" sz="2400"/>
              <a:t>1</a:t>
            </a:r>
            <a:r>
              <a:rPr lang="ja-JP" altLang="en-US" sz="2400"/>
              <a:t>限 </a:t>
            </a:r>
            <a:r>
              <a:rPr lang="en-US" altLang="ja-JP" sz="2400"/>
              <a:t>or 2</a:t>
            </a:r>
            <a:r>
              <a:rPr lang="ja-JP" altLang="en-US" sz="2400"/>
              <a:t>限（週１コマ）</a:t>
            </a:r>
            <a:endParaRPr lang="en-US" altLang="ja-JP" sz="2400"/>
          </a:p>
          <a:p>
            <a:r>
              <a:rPr lang="ja-JP" altLang="en-US" sz="2400"/>
              <a:t>場所：</a:t>
            </a:r>
            <a:r>
              <a:rPr lang="en-US" altLang="ja-JP" sz="2400"/>
              <a:t>401 </a:t>
            </a:r>
            <a:r>
              <a:rPr lang="ja-JP" altLang="en-US" sz="2400"/>
              <a:t>情報処理実習室１</a:t>
            </a:r>
            <a:endParaRPr lang="en-US" altLang="ja-JP" sz="2400"/>
          </a:p>
          <a:p>
            <a:r>
              <a:rPr lang="ja-JP" altLang="en-US" sz="2400"/>
              <a:t>申込方法：</a:t>
            </a:r>
            <a:endParaRPr lang="en-US" altLang="ja-JP"/>
          </a:p>
          <a:p>
            <a:r>
              <a:rPr lang="ja-JP" altLang="en-US" sz="2400"/>
              <a:t>　</a:t>
            </a:r>
            <a:r>
              <a:rPr lang="en-US" altLang="ja-JP" sz="2400" b="1">
                <a:solidFill>
                  <a:srgbClr val="0000CC"/>
                </a:solidFill>
              </a:rPr>
              <a:t>10</a:t>
            </a:r>
            <a:r>
              <a:rPr lang="ja-JP" altLang="en-US" sz="2400" b="1">
                <a:solidFill>
                  <a:srgbClr val="0000CC"/>
                </a:solidFill>
              </a:rPr>
              <a:t>月</a:t>
            </a:r>
            <a:r>
              <a:rPr lang="en-US" altLang="ja-JP" sz="2400" b="1">
                <a:solidFill>
                  <a:srgbClr val="0000CC"/>
                </a:solidFill>
              </a:rPr>
              <a:t>2</a:t>
            </a:r>
            <a:r>
              <a:rPr lang="ja-JP" altLang="en-US" sz="2400" b="1">
                <a:solidFill>
                  <a:srgbClr val="0000CC"/>
                </a:solidFill>
              </a:rPr>
              <a:t>日（水）</a:t>
            </a:r>
            <a:r>
              <a:rPr lang="en-US" altLang="ja-JP" sz="2400" b="1">
                <a:solidFill>
                  <a:srgbClr val="0000CC"/>
                </a:solidFill>
              </a:rPr>
              <a:t> </a:t>
            </a:r>
            <a:r>
              <a:rPr lang="ja-JP" altLang="en-US" sz="2400" b="1">
                <a:solidFill>
                  <a:srgbClr val="0000CC"/>
                </a:solidFill>
              </a:rPr>
              <a:t>までに</a:t>
            </a:r>
            <a:r>
              <a:rPr lang="en-US" altLang="ja-JP" sz="2400" b="1">
                <a:solidFill>
                  <a:srgbClr val="0000CC"/>
                </a:solidFill>
              </a:rPr>
              <a:t>Web</a:t>
            </a:r>
            <a:r>
              <a:rPr lang="ja-JP" altLang="en-US" sz="2400" b="1">
                <a:solidFill>
                  <a:srgbClr val="0000CC"/>
                </a:solidFill>
              </a:rPr>
              <a:t>申込</a:t>
            </a:r>
            <a:endParaRPr lang="en-US" altLang="ja-JP" sz="2400" b="1">
              <a:solidFill>
                <a:srgbClr val="0000CC"/>
              </a:solidFill>
            </a:endParaRPr>
          </a:p>
          <a:p>
            <a:r>
              <a:rPr lang="ja-JP" altLang="en-US" sz="2400"/>
              <a:t>　（右の</a:t>
            </a:r>
            <a:r>
              <a:rPr lang="en-US" altLang="ja-JP" sz="2400"/>
              <a:t>QR</a:t>
            </a:r>
            <a:r>
              <a:rPr lang="ja-JP" altLang="en-US" sz="2400"/>
              <a:t>コードからアクセス可能）</a:t>
            </a:r>
            <a:endParaRPr lang="en-US" altLang="ja-JP" sz="2400"/>
          </a:p>
        </p:txBody>
      </p:sp>
      <p:pic>
        <p:nvPicPr>
          <p:cNvPr id="5" name="図 4">
            <a:extLst>
              <a:ext uri="{FF2B5EF4-FFF2-40B4-BE49-F238E27FC236}">
                <a16:creationId xmlns:a16="http://schemas.microsoft.com/office/drawing/2014/main" id="{696432DC-BD7E-898B-A782-6D0DC450A05A}"/>
              </a:ext>
            </a:extLst>
          </p:cNvPr>
          <p:cNvPicPr>
            <a:picLocks noChangeAspect="1"/>
          </p:cNvPicPr>
          <p:nvPr/>
        </p:nvPicPr>
        <p:blipFill>
          <a:blip r:embed="rId2"/>
          <a:stretch>
            <a:fillRect/>
          </a:stretch>
        </p:blipFill>
        <p:spPr>
          <a:xfrm>
            <a:off x="7300908" y="4251832"/>
            <a:ext cx="2141763" cy="2098294"/>
          </a:xfrm>
          <a:prstGeom prst="rect">
            <a:avLst/>
          </a:prstGeom>
        </p:spPr>
      </p:pic>
    </p:spTree>
    <p:extLst>
      <p:ext uri="{BB962C8B-B14F-4D97-AF65-F5344CB8AC3E}">
        <p14:creationId xmlns:p14="http://schemas.microsoft.com/office/powerpoint/2010/main" val="4007836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a:t>他学部・他学科授業科目の履修について</a:t>
            </a:r>
          </a:p>
        </p:txBody>
      </p:sp>
      <p:sp>
        <p:nvSpPr>
          <p:cNvPr id="3" name="コンテンツ プレースホルダー 2"/>
          <p:cNvSpPr>
            <a:spLocks noGrp="1"/>
          </p:cNvSpPr>
          <p:nvPr>
            <p:ph idx="1"/>
          </p:nvPr>
        </p:nvSpPr>
        <p:spPr>
          <a:xfrm>
            <a:off x="519545" y="1429555"/>
            <a:ext cx="11481622" cy="5256318"/>
          </a:xfrm>
        </p:spPr>
        <p:txBody>
          <a:bodyPr>
            <a:normAutofit/>
          </a:bodyPr>
          <a:lstStyle/>
          <a:p>
            <a:pPr marL="446088" indent="-446088">
              <a:buFont typeface="Wingdings" panose="05000000000000000000" pitchFamily="2" charset="2"/>
              <a:buChar char="l"/>
            </a:pPr>
            <a:r>
              <a:rPr lang="ja-JP" altLang="en-US" b="1">
                <a:solidFill>
                  <a:srgbClr val="0000CC"/>
                </a:solidFill>
              </a:rPr>
              <a:t>授業担当教員</a:t>
            </a:r>
            <a:r>
              <a:rPr lang="ja-JP" altLang="en-US"/>
              <a:t>および</a:t>
            </a:r>
            <a:r>
              <a:rPr lang="ja-JP" altLang="en-US" b="1">
                <a:solidFill>
                  <a:srgbClr val="0000CC"/>
                </a:solidFill>
              </a:rPr>
              <a:t>教務委員会</a:t>
            </a:r>
            <a:r>
              <a:rPr lang="ja-JP" altLang="en-US"/>
              <a:t>の承認が必要</a:t>
            </a:r>
            <a:endParaRPr lang="en-US" altLang="ja-JP"/>
          </a:p>
          <a:p>
            <a:pPr marL="738696" lvl="1" indent="-446088">
              <a:buFont typeface="Wingdings" panose="05000000000000000000" pitchFamily="2" charset="2"/>
              <a:buChar char="l"/>
            </a:pPr>
            <a:r>
              <a:rPr lang="en-US" altLang="ja-JP"/>
              <a:t>Web</a:t>
            </a:r>
            <a:r>
              <a:rPr lang="ja-JP" altLang="en-US"/>
              <a:t>上で自学部・自学科科目と同じ様に登録可能</a:t>
            </a:r>
            <a:endParaRPr lang="en-US" altLang="ja-JP"/>
          </a:p>
          <a:p>
            <a:pPr marL="738696" lvl="1" indent="-446088">
              <a:buFont typeface="Wingdings" panose="05000000000000000000" pitchFamily="2" charset="2"/>
              <a:buChar char="l"/>
            </a:pPr>
            <a:r>
              <a:rPr lang="ja-JP" altLang="en-US"/>
              <a:t>他学部・他学科科目は</a:t>
            </a:r>
            <a:r>
              <a:rPr lang="ja-JP" altLang="en-US" b="1">
                <a:solidFill>
                  <a:srgbClr val="0000CC"/>
                </a:solidFill>
              </a:rPr>
              <a:t>あわせて</a:t>
            </a:r>
            <a:r>
              <a:rPr lang="en-US" altLang="ja-JP" b="1">
                <a:solidFill>
                  <a:srgbClr val="0000CC"/>
                </a:solidFill>
              </a:rPr>
              <a:t>10</a:t>
            </a:r>
            <a:r>
              <a:rPr lang="ja-JP" altLang="en-US" b="1">
                <a:solidFill>
                  <a:srgbClr val="0000CC"/>
                </a:solidFill>
              </a:rPr>
              <a:t>単位まで</a:t>
            </a:r>
            <a:r>
              <a:rPr lang="ja-JP" altLang="en-US"/>
              <a:t>は卒業単位に加算可能</a:t>
            </a:r>
            <a:endParaRPr lang="en-US" altLang="ja-JP"/>
          </a:p>
          <a:p>
            <a:pPr marL="738696" lvl="1" indent="-446088">
              <a:spcAft>
                <a:spcPts val="1800"/>
              </a:spcAft>
              <a:buFont typeface="Wingdings" panose="05000000000000000000" pitchFamily="2" charset="2"/>
              <a:buChar char="l"/>
            </a:pPr>
            <a:r>
              <a:rPr lang="ja-JP" altLang="en-US"/>
              <a:t>他学部科目は</a:t>
            </a:r>
            <a:r>
              <a:rPr lang="ja-JP" altLang="en-US" b="1">
                <a:solidFill>
                  <a:srgbClr val="0000CC"/>
                </a:solidFill>
              </a:rPr>
              <a:t>総合共通科目</a:t>
            </a:r>
            <a:r>
              <a:rPr lang="ja-JP" altLang="en-US"/>
              <a:t>として</a:t>
            </a:r>
            <a:br>
              <a:rPr lang="en-US" altLang="ja-JP"/>
            </a:br>
            <a:r>
              <a:rPr lang="ja-JP" altLang="en-US"/>
              <a:t>他学科履修は</a:t>
            </a:r>
            <a:r>
              <a:rPr lang="ja-JP" altLang="en-US" b="1">
                <a:solidFill>
                  <a:srgbClr val="0000CC"/>
                </a:solidFill>
              </a:rPr>
              <a:t>専門教育科目</a:t>
            </a:r>
            <a:r>
              <a:rPr lang="ja-JP" altLang="en-US"/>
              <a:t>として加算可能</a:t>
            </a:r>
            <a:endParaRPr lang="en-US" altLang="ja-JP"/>
          </a:p>
          <a:p>
            <a:pPr marL="446088" indent="-446088">
              <a:buFont typeface="Wingdings" panose="05000000000000000000" pitchFamily="2" charset="2"/>
              <a:buChar char="l"/>
            </a:pPr>
            <a:r>
              <a:rPr lang="ja-JP" altLang="en-US"/>
              <a:t>闇雲な他学部・他学科履修は計画的な学びを崩す恐れがあるので注意</a:t>
            </a:r>
          </a:p>
        </p:txBody>
      </p:sp>
    </p:spTree>
    <p:extLst>
      <p:ext uri="{BB962C8B-B14F-4D97-AF65-F5344CB8AC3E}">
        <p14:creationId xmlns:p14="http://schemas.microsoft.com/office/powerpoint/2010/main" val="2921114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講座</a:t>
            </a:r>
            <a:r>
              <a:rPr kumimoji="1" lang="ja-JP" altLang="en-US"/>
              <a:t>配属と大学院について</a:t>
            </a:r>
          </a:p>
        </p:txBody>
      </p:sp>
      <p:sp>
        <p:nvSpPr>
          <p:cNvPr id="37" name="Rectangle 69"/>
          <p:cNvSpPr>
            <a:spLocks noChangeArrowheads="1"/>
          </p:cNvSpPr>
          <p:nvPr/>
        </p:nvSpPr>
        <p:spPr bwMode="auto">
          <a:xfrm>
            <a:off x="1808880" y="1783191"/>
            <a:ext cx="1190625" cy="3273425"/>
          </a:xfrm>
          <a:prstGeom prst="rect">
            <a:avLst/>
          </a:prstGeom>
          <a:solidFill>
            <a:schemeClr val="bg1">
              <a:lumMod val="85000"/>
            </a:schemeClr>
          </a:solidFill>
          <a:ln w="12700">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学部共通</a:t>
            </a:r>
            <a:br>
              <a:rPr lang="ja-JP" altLang="en-US" sz="2000" b="1">
                <a:latin typeface="Verdana" charset="0"/>
                <a:ea typeface="ＭＳ Ｐゴシック" charset="0"/>
                <a:cs typeface="ＭＳ Ｐゴシック" charset="0"/>
              </a:rPr>
            </a:br>
            <a:r>
              <a:rPr lang="ja-JP" altLang="en-US" sz="2000" b="1">
                <a:latin typeface="Verdana" charset="0"/>
                <a:ea typeface="ＭＳ Ｐゴシック" charset="0"/>
                <a:cs typeface="ＭＳ Ｐゴシック" charset="0"/>
              </a:rPr>
              <a:t>科目</a:t>
            </a:r>
          </a:p>
        </p:txBody>
      </p:sp>
      <p:sp>
        <p:nvSpPr>
          <p:cNvPr id="38" name="Rectangle 70"/>
          <p:cNvSpPr>
            <a:spLocks noChangeArrowheads="1"/>
          </p:cNvSpPr>
          <p:nvPr/>
        </p:nvSpPr>
        <p:spPr bwMode="auto">
          <a:xfrm>
            <a:off x="3286988" y="1783192"/>
            <a:ext cx="2881313" cy="728663"/>
          </a:xfrm>
          <a:prstGeom prst="rect">
            <a:avLst/>
          </a:prstGeom>
          <a:solidFill>
            <a:srgbClr val="99FF99"/>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情報工学科</a:t>
            </a:r>
          </a:p>
        </p:txBody>
      </p:sp>
      <p:sp>
        <p:nvSpPr>
          <p:cNvPr id="44" name="Rectangle 71"/>
          <p:cNvSpPr>
            <a:spLocks noChangeArrowheads="1"/>
          </p:cNvSpPr>
          <p:nvPr/>
        </p:nvSpPr>
        <p:spPr bwMode="auto">
          <a:xfrm>
            <a:off x="3286988" y="2640442"/>
            <a:ext cx="2881313" cy="728663"/>
          </a:xfrm>
          <a:prstGeom prst="rect">
            <a:avLst/>
          </a:prstGeom>
          <a:solidFill>
            <a:srgbClr val="66FFFF"/>
          </a:solidFill>
          <a:ln w="9525">
            <a:solidFill>
              <a:schemeClr val="tx1"/>
            </a:solidFill>
            <a:miter lim="800000"/>
            <a:headEnd/>
            <a:tailEnd/>
          </a:ln>
          <a:effectLst/>
        </p:spPr>
        <p:txBody>
          <a:bodyPr wrap="none" anchor="ctr"/>
          <a:lstStyle/>
          <a:p>
            <a:pPr algn="ctr" eaLnBrk="1" hangingPunct="1">
              <a:defRPr/>
            </a:pPr>
            <a:r>
              <a:rPr lang="zh-CN" altLang="en-US" sz="2000" b="1">
                <a:latin typeface="Verdana" charset="0"/>
                <a:ea typeface="ＭＳ Ｐゴシック" charset="0"/>
                <a:cs typeface="ＭＳ Ｐゴシック" charset="0"/>
              </a:rPr>
              <a:t>知能工学科</a:t>
            </a:r>
            <a:endParaRPr lang="ja-JP" altLang="en-US" sz="2000" b="1">
              <a:latin typeface="Verdana" charset="0"/>
              <a:ea typeface="ＭＳ Ｐゴシック" charset="0"/>
              <a:cs typeface="ＭＳ Ｐゴシック" charset="0"/>
            </a:endParaRPr>
          </a:p>
        </p:txBody>
      </p:sp>
      <p:sp>
        <p:nvSpPr>
          <p:cNvPr id="45" name="Rectangle 72"/>
          <p:cNvSpPr>
            <a:spLocks noChangeArrowheads="1"/>
          </p:cNvSpPr>
          <p:nvPr/>
        </p:nvSpPr>
        <p:spPr bwMode="auto">
          <a:xfrm>
            <a:off x="3286988" y="3486580"/>
            <a:ext cx="2881313" cy="727075"/>
          </a:xfrm>
          <a:prstGeom prst="rect">
            <a:avLst/>
          </a:prstGeom>
          <a:solidFill>
            <a:srgbClr val="FFCCFF"/>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システム工学科</a:t>
            </a:r>
          </a:p>
        </p:txBody>
      </p:sp>
      <p:sp>
        <p:nvSpPr>
          <p:cNvPr id="46" name="Rectangle 81"/>
          <p:cNvSpPr>
            <a:spLocks noChangeArrowheads="1"/>
          </p:cNvSpPr>
          <p:nvPr/>
        </p:nvSpPr>
        <p:spPr bwMode="auto">
          <a:xfrm>
            <a:off x="6161951" y="1783192"/>
            <a:ext cx="1227137" cy="728663"/>
          </a:xfrm>
          <a:prstGeom prst="rect">
            <a:avLst/>
          </a:prstGeom>
          <a:solidFill>
            <a:srgbClr val="99FF99"/>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卒論</a:t>
            </a:r>
          </a:p>
        </p:txBody>
      </p:sp>
      <p:sp>
        <p:nvSpPr>
          <p:cNvPr id="47" name="Rectangle 82"/>
          <p:cNvSpPr>
            <a:spLocks noChangeArrowheads="1"/>
          </p:cNvSpPr>
          <p:nvPr/>
        </p:nvSpPr>
        <p:spPr bwMode="auto">
          <a:xfrm>
            <a:off x="6161951" y="2640442"/>
            <a:ext cx="1227137" cy="728663"/>
          </a:xfrm>
          <a:prstGeom prst="rect">
            <a:avLst/>
          </a:prstGeom>
          <a:solidFill>
            <a:srgbClr val="66FFFF"/>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卒論</a:t>
            </a:r>
          </a:p>
        </p:txBody>
      </p:sp>
      <p:sp>
        <p:nvSpPr>
          <p:cNvPr id="48" name="Rectangle 83"/>
          <p:cNvSpPr>
            <a:spLocks noChangeArrowheads="1"/>
          </p:cNvSpPr>
          <p:nvPr/>
        </p:nvSpPr>
        <p:spPr bwMode="auto">
          <a:xfrm>
            <a:off x="6161951" y="3486580"/>
            <a:ext cx="1227137" cy="727075"/>
          </a:xfrm>
          <a:prstGeom prst="rect">
            <a:avLst/>
          </a:prstGeom>
          <a:solidFill>
            <a:srgbClr val="FFCCFF"/>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卒論</a:t>
            </a:r>
          </a:p>
        </p:txBody>
      </p:sp>
      <p:sp>
        <p:nvSpPr>
          <p:cNvPr id="49" name="Rectangle 89"/>
          <p:cNvSpPr>
            <a:spLocks noChangeArrowheads="1"/>
          </p:cNvSpPr>
          <p:nvPr/>
        </p:nvSpPr>
        <p:spPr bwMode="auto">
          <a:xfrm>
            <a:off x="7839938" y="1783192"/>
            <a:ext cx="2478232" cy="728663"/>
          </a:xfrm>
          <a:prstGeom prst="rect">
            <a:avLst/>
          </a:prstGeom>
          <a:solidFill>
            <a:srgbClr val="006600"/>
          </a:solidFill>
          <a:ln w="9525">
            <a:solidFill>
              <a:schemeClr val="tx1"/>
            </a:solidFill>
            <a:miter lim="800000"/>
            <a:headEnd/>
            <a:tailEnd/>
          </a:ln>
          <a:effectLst/>
        </p:spPr>
        <p:txBody>
          <a:bodyPr wrap="none" anchor="ctr"/>
          <a:lstStyle/>
          <a:p>
            <a:pPr algn="ctr" eaLnBrk="1" hangingPunct="1">
              <a:defRPr/>
            </a:pPr>
            <a:r>
              <a:rPr lang="ja-JP" altLang="en-US" sz="2000" b="1">
                <a:solidFill>
                  <a:schemeClr val="bg1"/>
                </a:solidFill>
                <a:latin typeface="Verdana" charset="0"/>
                <a:ea typeface="ＭＳ Ｐゴシック" charset="0"/>
                <a:cs typeface="ＭＳ Ｐゴシック" charset="0"/>
              </a:rPr>
              <a:t>情報工学専攻</a:t>
            </a:r>
          </a:p>
        </p:txBody>
      </p:sp>
      <p:sp>
        <p:nvSpPr>
          <p:cNvPr id="50" name="Rectangle 90"/>
          <p:cNvSpPr>
            <a:spLocks noChangeArrowheads="1"/>
          </p:cNvSpPr>
          <p:nvPr/>
        </p:nvSpPr>
        <p:spPr bwMode="auto">
          <a:xfrm>
            <a:off x="7839938" y="2632505"/>
            <a:ext cx="2478232" cy="728662"/>
          </a:xfrm>
          <a:prstGeom prst="rect">
            <a:avLst/>
          </a:prstGeom>
          <a:solidFill>
            <a:srgbClr val="0000CC"/>
          </a:solidFill>
          <a:ln w="9525">
            <a:solidFill>
              <a:schemeClr val="tx1"/>
            </a:solidFill>
            <a:miter lim="800000"/>
            <a:headEnd/>
            <a:tailEnd/>
          </a:ln>
          <a:effectLst/>
        </p:spPr>
        <p:txBody>
          <a:bodyPr wrap="none" anchor="ctr"/>
          <a:lstStyle/>
          <a:p>
            <a:pPr algn="ctr" eaLnBrk="1" hangingPunct="1">
              <a:defRPr/>
            </a:pPr>
            <a:r>
              <a:rPr lang="ja-JP" altLang="en-US" sz="2000" b="1">
                <a:solidFill>
                  <a:schemeClr val="bg1"/>
                </a:solidFill>
                <a:latin typeface="Verdana" charset="0"/>
                <a:ea typeface="ＭＳ Ｐゴシック" charset="0"/>
                <a:cs typeface="ＭＳ Ｐゴシック" charset="0"/>
              </a:rPr>
              <a:t>知能工学専攻</a:t>
            </a:r>
          </a:p>
        </p:txBody>
      </p:sp>
      <p:sp>
        <p:nvSpPr>
          <p:cNvPr id="52" name="Rectangle 91"/>
          <p:cNvSpPr>
            <a:spLocks noChangeArrowheads="1"/>
          </p:cNvSpPr>
          <p:nvPr/>
        </p:nvSpPr>
        <p:spPr bwMode="auto">
          <a:xfrm>
            <a:off x="7839938" y="3481817"/>
            <a:ext cx="2478232" cy="727075"/>
          </a:xfrm>
          <a:prstGeom prst="rect">
            <a:avLst/>
          </a:prstGeom>
          <a:solidFill>
            <a:srgbClr val="660066"/>
          </a:solidFill>
          <a:ln w="9525">
            <a:solidFill>
              <a:schemeClr val="tx1"/>
            </a:solidFill>
            <a:miter lim="800000"/>
            <a:headEnd/>
            <a:tailEnd/>
          </a:ln>
          <a:effectLst/>
        </p:spPr>
        <p:txBody>
          <a:bodyPr wrap="none" anchor="ctr"/>
          <a:lstStyle/>
          <a:p>
            <a:pPr algn="ctr" eaLnBrk="1" hangingPunct="1">
              <a:defRPr/>
            </a:pPr>
            <a:r>
              <a:rPr lang="ja-JP" altLang="en-US" sz="2000" b="1">
                <a:solidFill>
                  <a:schemeClr val="bg1"/>
                </a:solidFill>
                <a:latin typeface="Verdana" charset="0"/>
                <a:ea typeface="ＭＳ Ｐゴシック" charset="0"/>
                <a:cs typeface="ＭＳ Ｐゴシック" charset="0"/>
              </a:rPr>
              <a:t>システム工学専攻</a:t>
            </a:r>
          </a:p>
        </p:txBody>
      </p:sp>
      <p:sp>
        <p:nvSpPr>
          <p:cNvPr id="54" name="Line 92"/>
          <p:cNvSpPr>
            <a:spLocks noChangeShapeType="1"/>
          </p:cNvSpPr>
          <p:nvPr/>
        </p:nvSpPr>
        <p:spPr bwMode="auto">
          <a:xfrm>
            <a:off x="7414488" y="2161017"/>
            <a:ext cx="431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5" name="Line 93"/>
          <p:cNvSpPr>
            <a:spLocks noChangeShapeType="1"/>
          </p:cNvSpPr>
          <p:nvPr/>
        </p:nvSpPr>
        <p:spPr bwMode="auto">
          <a:xfrm>
            <a:off x="7414488" y="3026205"/>
            <a:ext cx="431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6" name="Line 94"/>
          <p:cNvSpPr>
            <a:spLocks noChangeShapeType="1"/>
          </p:cNvSpPr>
          <p:nvPr/>
        </p:nvSpPr>
        <p:spPr bwMode="auto">
          <a:xfrm>
            <a:off x="7401788" y="3889805"/>
            <a:ext cx="431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9" name="Rectangle 95"/>
          <p:cNvSpPr>
            <a:spLocks noChangeArrowheads="1"/>
          </p:cNvSpPr>
          <p:nvPr/>
        </p:nvSpPr>
        <p:spPr bwMode="auto">
          <a:xfrm>
            <a:off x="7839938" y="4329542"/>
            <a:ext cx="2478232" cy="727075"/>
          </a:xfrm>
          <a:prstGeom prst="rect">
            <a:avLst/>
          </a:prstGeom>
          <a:solidFill>
            <a:srgbClr val="663300"/>
          </a:solidFill>
          <a:ln w="9525">
            <a:solidFill>
              <a:schemeClr val="tx1"/>
            </a:solidFill>
            <a:miter lim="800000"/>
            <a:headEnd/>
            <a:tailEnd/>
          </a:ln>
          <a:effectLst/>
        </p:spPr>
        <p:txBody>
          <a:bodyPr wrap="none" anchor="ctr"/>
          <a:lstStyle/>
          <a:p>
            <a:pPr algn="ctr" eaLnBrk="1" hangingPunct="1">
              <a:defRPr/>
            </a:pPr>
            <a:r>
              <a:rPr lang="ja-JP" altLang="en-US" sz="2000" b="1">
                <a:solidFill>
                  <a:schemeClr val="bg1"/>
                </a:solidFill>
                <a:latin typeface="Verdana" charset="0"/>
                <a:ea typeface="ＭＳ Ｐゴシック" charset="0"/>
                <a:cs typeface="ＭＳ Ｐゴシック" charset="0"/>
              </a:rPr>
              <a:t>医用情報科学専攻</a:t>
            </a:r>
          </a:p>
        </p:txBody>
      </p:sp>
      <p:sp>
        <p:nvSpPr>
          <p:cNvPr id="60" name="Line 103"/>
          <p:cNvSpPr>
            <a:spLocks noChangeShapeType="1"/>
          </p:cNvSpPr>
          <p:nvPr/>
        </p:nvSpPr>
        <p:spPr bwMode="auto">
          <a:xfrm>
            <a:off x="1808880" y="1520967"/>
            <a:ext cx="5750071" cy="1587"/>
          </a:xfrm>
          <a:prstGeom prst="line">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1" name="Text Box 102"/>
          <p:cNvSpPr txBox="1">
            <a:spLocks noChangeArrowheads="1"/>
          </p:cNvSpPr>
          <p:nvPr/>
        </p:nvSpPr>
        <p:spPr bwMode="auto">
          <a:xfrm>
            <a:off x="3934530" y="1298717"/>
            <a:ext cx="1641796" cy="400110"/>
          </a:xfrm>
          <a:prstGeom prst="rect">
            <a:avLst/>
          </a:prstGeom>
          <a:solidFill>
            <a:schemeClr val="bg1"/>
          </a:solidFill>
          <a:ln w="9525">
            <a:solidFill>
              <a:schemeClr val="tx1"/>
            </a:solidFill>
            <a:miter lim="800000"/>
            <a:headEnd/>
            <a:tailEnd/>
          </a:ln>
        </p:spPr>
        <p:txBody>
          <a:bodyPr wrap="none">
            <a:spAutoFit/>
          </a:bodyPr>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ctr" eaLnBrk="1" hangingPunct="1">
              <a:spcBef>
                <a:spcPct val="0"/>
              </a:spcBef>
              <a:buClrTx/>
              <a:buSzTx/>
              <a:buFontTx/>
              <a:buNone/>
            </a:pPr>
            <a:r>
              <a:rPr lang="ja-JP" altLang="en-US" sz="2000"/>
              <a:t>学部（４年間）</a:t>
            </a:r>
          </a:p>
        </p:txBody>
      </p:sp>
      <p:sp>
        <p:nvSpPr>
          <p:cNvPr id="62" name="Line 104"/>
          <p:cNvSpPr>
            <a:spLocks noChangeShapeType="1"/>
          </p:cNvSpPr>
          <p:nvPr/>
        </p:nvSpPr>
        <p:spPr bwMode="auto">
          <a:xfrm>
            <a:off x="7558950" y="1522554"/>
            <a:ext cx="2759219" cy="0"/>
          </a:xfrm>
          <a:prstGeom prst="line">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 name="Text Box 101"/>
          <p:cNvSpPr txBox="1">
            <a:spLocks noChangeArrowheads="1"/>
          </p:cNvSpPr>
          <p:nvPr/>
        </p:nvSpPr>
        <p:spPr bwMode="auto">
          <a:xfrm>
            <a:off x="8040156" y="1324117"/>
            <a:ext cx="1898277" cy="400110"/>
          </a:xfrm>
          <a:prstGeom prst="rect">
            <a:avLst/>
          </a:prstGeom>
          <a:solidFill>
            <a:schemeClr val="bg1"/>
          </a:solidFill>
          <a:ln w="9525">
            <a:solidFill>
              <a:schemeClr val="tx1"/>
            </a:solidFill>
            <a:miter lim="800000"/>
            <a:headEnd/>
            <a:tailEnd/>
          </a:ln>
        </p:spPr>
        <p:txBody>
          <a:bodyPr wrap="none">
            <a:spAutoFit/>
          </a:bodyPr>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ctr" eaLnBrk="1" hangingPunct="1">
              <a:spcBef>
                <a:spcPct val="0"/>
              </a:spcBef>
              <a:buClrTx/>
              <a:buSzTx/>
              <a:buFontTx/>
              <a:buNone/>
            </a:pPr>
            <a:r>
              <a:rPr lang="ja-JP" altLang="en-US" sz="2000"/>
              <a:t>大学院（２年間）</a:t>
            </a:r>
          </a:p>
        </p:txBody>
      </p:sp>
      <p:sp>
        <p:nvSpPr>
          <p:cNvPr id="71" name="Rectangle 72"/>
          <p:cNvSpPr>
            <a:spLocks noChangeArrowheads="1"/>
          </p:cNvSpPr>
          <p:nvPr/>
        </p:nvSpPr>
        <p:spPr bwMode="auto">
          <a:xfrm>
            <a:off x="3286988" y="4329542"/>
            <a:ext cx="2881313" cy="727075"/>
          </a:xfrm>
          <a:prstGeom prst="rect">
            <a:avLst/>
          </a:prstGeom>
          <a:solidFill>
            <a:srgbClr val="FFFF00"/>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医用情報科学科</a:t>
            </a:r>
          </a:p>
        </p:txBody>
      </p:sp>
      <p:sp>
        <p:nvSpPr>
          <p:cNvPr id="72" name="Rectangle 83"/>
          <p:cNvSpPr>
            <a:spLocks noChangeArrowheads="1"/>
          </p:cNvSpPr>
          <p:nvPr/>
        </p:nvSpPr>
        <p:spPr bwMode="auto">
          <a:xfrm>
            <a:off x="6161951" y="4329542"/>
            <a:ext cx="1227137" cy="727075"/>
          </a:xfrm>
          <a:prstGeom prst="rect">
            <a:avLst/>
          </a:prstGeom>
          <a:solidFill>
            <a:srgbClr val="FFFF00"/>
          </a:solidFill>
          <a:ln w="9525">
            <a:solidFill>
              <a:schemeClr val="tx1"/>
            </a:solidFill>
            <a:miter lim="800000"/>
            <a:headEnd/>
            <a:tailEnd/>
          </a:ln>
          <a:effectLst/>
        </p:spPr>
        <p:txBody>
          <a:bodyPr wrap="none" anchor="ctr"/>
          <a:lstStyle/>
          <a:p>
            <a:pPr algn="ctr" eaLnBrk="1" hangingPunct="1">
              <a:defRPr/>
            </a:pPr>
            <a:r>
              <a:rPr lang="ja-JP" altLang="en-US" sz="2000" b="1">
                <a:latin typeface="Verdana" charset="0"/>
                <a:ea typeface="ＭＳ Ｐゴシック" charset="0"/>
                <a:cs typeface="ＭＳ Ｐゴシック" charset="0"/>
              </a:rPr>
              <a:t>卒論</a:t>
            </a:r>
          </a:p>
        </p:txBody>
      </p:sp>
      <p:sp>
        <p:nvSpPr>
          <p:cNvPr id="73" name="Line 94"/>
          <p:cNvSpPr>
            <a:spLocks noChangeShapeType="1"/>
          </p:cNvSpPr>
          <p:nvPr/>
        </p:nvSpPr>
        <p:spPr bwMode="auto">
          <a:xfrm>
            <a:off x="7401788" y="4710542"/>
            <a:ext cx="431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74" name="テキスト ボックス 73"/>
          <p:cNvSpPr txBox="1"/>
          <p:nvPr/>
        </p:nvSpPr>
        <p:spPr>
          <a:xfrm>
            <a:off x="2907653" y="1673655"/>
            <a:ext cx="492443" cy="3511408"/>
          </a:xfrm>
          <a:prstGeom prst="rect">
            <a:avLst/>
          </a:prstGeom>
          <a:solidFill>
            <a:schemeClr val="accent2">
              <a:lumMod val="40000"/>
              <a:lumOff val="60000"/>
              <a:alpha val="69804"/>
            </a:schemeClr>
          </a:solidFill>
        </p:spPr>
        <p:txBody>
          <a:bodyPr vert="eaVert" wrap="square" rtlCol="0">
            <a:spAutoFit/>
          </a:bodyPr>
          <a:lstStyle/>
          <a:p>
            <a:pPr algn="ctr"/>
            <a:r>
              <a:rPr kumimoji="1" lang="ja-JP" altLang="en-US" sz="2000"/>
              <a:t>学科配属（２年）</a:t>
            </a:r>
          </a:p>
        </p:txBody>
      </p:sp>
      <p:sp>
        <p:nvSpPr>
          <p:cNvPr id="75" name="テキスト ボックス 74"/>
          <p:cNvSpPr txBox="1"/>
          <p:nvPr/>
        </p:nvSpPr>
        <p:spPr>
          <a:xfrm>
            <a:off x="5761855" y="1673655"/>
            <a:ext cx="492443" cy="3511408"/>
          </a:xfrm>
          <a:prstGeom prst="rect">
            <a:avLst/>
          </a:prstGeom>
          <a:solidFill>
            <a:schemeClr val="accent2">
              <a:lumMod val="40000"/>
              <a:lumOff val="60000"/>
              <a:alpha val="69804"/>
            </a:schemeClr>
          </a:solidFill>
        </p:spPr>
        <p:txBody>
          <a:bodyPr vert="eaVert" wrap="square" rtlCol="0">
            <a:spAutoFit/>
          </a:bodyPr>
          <a:lstStyle/>
          <a:p>
            <a:pPr algn="ctr"/>
            <a:r>
              <a:rPr kumimoji="1" lang="ja-JP" altLang="en-US" sz="2000"/>
              <a:t>講座配属（</a:t>
            </a:r>
            <a:r>
              <a:rPr kumimoji="1" lang="ja-JP" altLang="en-US" sz="2000" b="1">
                <a:solidFill>
                  <a:srgbClr val="0000CC"/>
                </a:solidFill>
              </a:rPr>
              <a:t>３年後期</a:t>
            </a:r>
            <a:r>
              <a:rPr kumimoji="1" lang="ja-JP" altLang="en-US" sz="2000"/>
              <a:t>）</a:t>
            </a:r>
          </a:p>
        </p:txBody>
      </p:sp>
      <p:sp>
        <p:nvSpPr>
          <p:cNvPr id="77" name="角丸四角形吹き出し 76"/>
          <p:cNvSpPr/>
          <p:nvPr/>
        </p:nvSpPr>
        <p:spPr>
          <a:xfrm>
            <a:off x="6585052" y="5638081"/>
            <a:ext cx="5434115" cy="938062"/>
          </a:xfrm>
          <a:prstGeom prst="wedgeRoundRectCallout">
            <a:avLst>
              <a:gd name="adj1" fmla="val 10386"/>
              <a:gd name="adj2" fmla="val -101713"/>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大学院で、</a:t>
            </a:r>
            <a:r>
              <a:rPr kumimoji="1" lang="ja-JP" altLang="en-US" sz="2400" b="1">
                <a:solidFill>
                  <a:srgbClr val="0000CC"/>
                </a:solidFill>
              </a:rPr>
              <a:t>技術者・研究者</a:t>
            </a:r>
            <a:r>
              <a:rPr kumimoji="1" lang="ja-JP" altLang="en-US" sz="2400">
                <a:solidFill>
                  <a:schemeClr val="tx1"/>
                </a:solidFill>
              </a:rPr>
              <a:t>に求められる</a:t>
            </a:r>
            <a:endParaRPr kumimoji="1" lang="en-US" altLang="ja-JP" sz="2400">
              <a:solidFill>
                <a:schemeClr val="tx1"/>
              </a:solidFill>
            </a:endParaRPr>
          </a:p>
          <a:p>
            <a:pPr algn="ctr"/>
            <a:r>
              <a:rPr kumimoji="1" lang="ja-JP" altLang="en-US" sz="2400">
                <a:solidFill>
                  <a:schemeClr val="tx1"/>
                </a:solidFill>
              </a:rPr>
              <a:t>知識・技能を</a:t>
            </a:r>
            <a:r>
              <a:rPr kumimoji="1" lang="ja-JP" altLang="en-US" sz="2400" b="1">
                <a:solidFill>
                  <a:schemeClr val="tx1"/>
                </a:solidFill>
              </a:rPr>
              <a:t>更に深く学ぶ</a:t>
            </a:r>
            <a:r>
              <a:rPr kumimoji="1" lang="ja-JP" altLang="en-US" sz="2400">
                <a:solidFill>
                  <a:schemeClr val="tx1"/>
                </a:solidFill>
              </a:rPr>
              <a:t>（</a:t>
            </a:r>
            <a:r>
              <a:rPr kumimoji="1" lang="ja-JP" altLang="en-US" sz="2400" b="1">
                <a:solidFill>
                  <a:schemeClr val="tx1"/>
                </a:solidFill>
              </a:rPr>
              <a:t>６年間教育</a:t>
            </a:r>
            <a:r>
              <a:rPr kumimoji="1" lang="ja-JP" altLang="en-US" sz="2400">
                <a:solidFill>
                  <a:schemeClr val="tx1"/>
                </a:solidFill>
              </a:rPr>
              <a:t>）</a:t>
            </a:r>
          </a:p>
        </p:txBody>
      </p:sp>
      <p:sp>
        <p:nvSpPr>
          <p:cNvPr id="29" name="角丸四角形吹き出し 28"/>
          <p:cNvSpPr/>
          <p:nvPr/>
        </p:nvSpPr>
        <p:spPr>
          <a:xfrm>
            <a:off x="3384576" y="5061348"/>
            <a:ext cx="2703405" cy="326772"/>
          </a:xfrm>
          <a:prstGeom prst="wedgeRoundRectCallout">
            <a:avLst>
              <a:gd name="adj1" fmla="val 45414"/>
              <a:gd name="adj2" fmla="val -79403"/>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solidFill>
              </a:rPr>
              <a:t>希望と成績</a:t>
            </a:r>
            <a:r>
              <a:rPr kumimoji="1" lang="ja-JP" altLang="en-US" sz="2000">
                <a:solidFill>
                  <a:schemeClr val="tx1"/>
                </a:solidFill>
              </a:rPr>
              <a:t>により配属</a:t>
            </a:r>
          </a:p>
        </p:txBody>
      </p:sp>
      <p:sp>
        <p:nvSpPr>
          <p:cNvPr id="3" name="テキスト ボックス 2">
            <a:extLst>
              <a:ext uri="{FF2B5EF4-FFF2-40B4-BE49-F238E27FC236}">
                <a16:creationId xmlns:a16="http://schemas.microsoft.com/office/drawing/2014/main" id="{C507AF71-BFE6-1C03-ECA7-E5F7BE79571C}"/>
              </a:ext>
            </a:extLst>
          </p:cNvPr>
          <p:cNvSpPr txBox="1"/>
          <p:nvPr/>
        </p:nvSpPr>
        <p:spPr>
          <a:xfrm>
            <a:off x="96262" y="5654469"/>
            <a:ext cx="6284218" cy="830997"/>
          </a:xfrm>
          <a:prstGeom prst="rect">
            <a:avLst/>
          </a:prstGeom>
          <a:solidFill>
            <a:schemeClr val="tx1"/>
          </a:solidFill>
          <a:ln>
            <a:solidFill>
              <a:schemeClr val="tx1"/>
            </a:solidFill>
          </a:ln>
        </p:spPr>
        <p:txBody>
          <a:bodyPr wrap="square" rtlCol="0">
            <a:spAutoFit/>
          </a:bodyPr>
          <a:lstStyle/>
          <a:p>
            <a:pPr algn="ctr"/>
            <a:r>
              <a:rPr kumimoji="1" lang="ja-JP" altLang="en-US" sz="2400" b="1">
                <a:solidFill>
                  <a:srgbClr val="FFFF00"/>
                </a:solidFill>
                <a:latin typeface="メイリオ" panose="020B0604030504040204" pitchFamily="50" charset="-128"/>
                <a:ea typeface="メイリオ" panose="020B0604030504040204" pitchFamily="50" charset="-128"/>
                <a:cs typeface="Meiryo UI" panose="020B0604030504040204" pitchFamily="50" charset="-128"/>
              </a:rPr>
              <a:t>総合型選抜入学者</a:t>
            </a:r>
            <a:r>
              <a:rPr kumimoji="1" lang="ja-JP" altLang="en-US" sz="240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と</a:t>
            </a:r>
            <a:r>
              <a:rPr kumimoji="1" lang="ja-JP" altLang="en-US" sz="2400" b="1">
                <a:solidFill>
                  <a:srgbClr val="FFFF00"/>
                </a:solidFill>
                <a:latin typeface="メイリオ" panose="020B0604030504040204" pitchFamily="50" charset="-128"/>
                <a:ea typeface="メイリオ" panose="020B0604030504040204" pitchFamily="50" charset="-128"/>
                <a:cs typeface="Meiryo UI" panose="020B0604030504040204" pitchFamily="50" charset="-128"/>
              </a:rPr>
              <a:t>イノベ登録者</a:t>
            </a:r>
            <a:r>
              <a:rPr kumimoji="1" lang="ja-JP" altLang="en-US" sz="240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は</a:t>
            </a:r>
            <a:r>
              <a:rPr kumimoji="1" lang="ja-JP" altLang="en-US" sz="2400" b="1">
                <a:solidFill>
                  <a:srgbClr val="FFFF00"/>
                </a:solidFill>
                <a:latin typeface="メイリオ" panose="020B0604030504040204" pitchFamily="50" charset="-128"/>
                <a:ea typeface="メイリオ" panose="020B0604030504040204" pitchFamily="50" charset="-128"/>
                <a:cs typeface="Meiryo UI" panose="020B0604030504040204" pitchFamily="50" charset="-128"/>
              </a:rPr>
              <a:t>３年前期</a:t>
            </a:r>
            <a:r>
              <a:rPr kumimoji="1" lang="ja-JP" altLang="en-US" sz="240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から優先配属（配属方法は各学科で決定）</a:t>
            </a:r>
          </a:p>
        </p:txBody>
      </p:sp>
    </p:spTree>
    <p:extLst>
      <p:ext uri="{BB962C8B-B14F-4D97-AF65-F5344CB8AC3E}">
        <p14:creationId xmlns:p14="http://schemas.microsoft.com/office/powerpoint/2010/main" val="132748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講座への早期優先配属</a:t>
            </a:r>
            <a:endParaRPr kumimoji="1" lang="ja-JP" altLang="en-US"/>
          </a:p>
        </p:txBody>
      </p:sp>
      <p:sp>
        <p:nvSpPr>
          <p:cNvPr id="3" name="コンテンツ プレースホルダー 2"/>
          <p:cNvSpPr>
            <a:spLocks noGrp="1"/>
          </p:cNvSpPr>
          <p:nvPr>
            <p:ph idx="1"/>
          </p:nvPr>
        </p:nvSpPr>
        <p:spPr>
          <a:xfrm>
            <a:off x="1432560" y="1265584"/>
            <a:ext cx="9337040" cy="5493026"/>
          </a:xfrm>
        </p:spPr>
        <p:txBody>
          <a:bodyPr>
            <a:normAutofit/>
          </a:bodyPr>
          <a:lstStyle/>
          <a:p>
            <a:pPr marL="538163" indent="-538163">
              <a:lnSpc>
                <a:spcPct val="150000"/>
              </a:lnSpc>
              <a:buFont typeface="Wingdings" panose="05000000000000000000" pitchFamily="2" charset="2"/>
              <a:buChar char="l"/>
            </a:pPr>
            <a:r>
              <a:rPr lang="ja-JP" altLang="en-US" sz="3600"/>
              <a:t>総合選抜入試での入学者および</a:t>
            </a:r>
            <a:endParaRPr lang="en-US" altLang="ja-JP" sz="3600"/>
          </a:p>
          <a:p>
            <a:pPr marL="538163" indent="-538163">
              <a:lnSpc>
                <a:spcPct val="150000"/>
              </a:lnSpc>
              <a:buFont typeface="Wingdings" panose="05000000000000000000" pitchFamily="2" charset="2"/>
              <a:buChar char="l"/>
            </a:pPr>
            <a:r>
              <a:rPr kumimoji="1" lang="ja-JP" altLang="en-US" sz="3600"/>
              <a:t>イノベーション人材育成プログラム登録者は</a:t>
            </a:r>
            <a:endParaRPr lang="en-US" altLang="ja-JP" sz="3600"/>
          </a:p>
          <a:p>
            <a:pPr marL="538163" indent="-538163">
              <a:lnSpc>
                <a:spcPct val="150000"/>
              </a:lnSpc>
              <a:buFont typeface="Wingdings" panose="05000000000000000000" pitchFamily="2" charset="2"/>
              <a:buChar char="l"/>
            </a:pPr>
            <a:r>
              <a:rPr lang="ja-JP" altLang="en-US" sz="3600" b="1">
                <a:solidFill>
                  <a:srgbClr val="0000CC"/>
                </a:solidFill>
              </a:rPr>
              <a:t>３年前期から講座へ優先配属</a:t>
            </a:r>
            <a:br>
              <a:rPr lang="en-US" altLang="ja-JP" sz="3600" b="1">
                <a:solidFill>
                  <a:srgbClr val="0000CC"/>
                </a:solidFill>
              </a:rPr>
            </a:br>
            <a:r>
              <a:rPr lang="en-US" altLang="ja-JP" sz="3600">
                <a:solidFill>
                  <a:schemeClr val="tx1"/>
                </a:solidFill>
              </a:rPr>
              <a:t>(</a:t>
            </a:r>
            <a:r>
              <a:rPr lang="ja-JP" altLang="en-US" sz="3600">
                <a:solidFill>
                  <a:schemeClr val="tx1"/>
                </a:solidFill>
              </a:rPr>
              <a:t>講座の受け入れ人数制限もあるので、</a:t>
            </a:r>
            <a:br>
              <a:rPr lang="en-US" altLang="ja-JP" sz="3600">
                <a:solidFill>
                  <a:schemeClr val="tx1"/>
                </a:solidFill>
              </a:rPr>
            </a:br>
            <a:r>
              <a:rPr lang="ja-JP" altLang="en-US" sz="3600">
                <a:solidFill>
                  <a:schemeClr val="tx1"/>
                </a:solidFill>
              </a:rPr>
              <a:t>　</a:t>
            </a:r>
            <a:r>
              <a:rPr lang="ja-JP" altLang="en-US" sz="3600" u="sng">
                <a:solidFill>
                  <a:srgbClr val="FF0000"/>
                </a:solidFill>
              </a:rPr>
              <a:t>希望通りの配属になるとは限らない</a:t>
            </a:r>
            <a:r>
              <a:rPr lang="ja-JP" altLang="en-US" sz="3600">
                <a:solidFill>
                  <a:schemeClr val="tx1"/>
                </a:solidFill>
              </a:rPr>
              <a:t>ことに注意</a:t>
            </a:r>
            <a:r>
              <a:rPr lang="en-US" altLang="ja-JP" sz="3600">
                <a:solidFill>
                  <a:schemeClr val="tx1"/>
                </a:solidFill>
              </a:rPr>
              <a:t>)</a:t>
            </a:r>
          </a:p>
        </p:txBody>
      </p:sp>
      <p:sp>
        <p:nvSpPr>
          <p:cNvPr id="4" name="角丸四角形吹き出し 6">
            <a:extLst>
              <a:ext uri="{FF2B5EF4-FFF2-40B4-BE49-F238E27FC236}">
                <a16:creationId xmlns:a16="http://schemas.microsoft.com/office/drawing/2014/main" id="{C5330754-0A02-7473-1647-C6E63C32C946}"/>
              </a:ext>
            </a:extLst>
          </p:cNvPr>
          <p:cNvSpPr/>
          <p:nvPr/>
        </p:nvSpPr>
        <p:spPr>
          <a:xfrm>
            <a:off x="8190089" y="3333360"/>
            <a:ext cx="2731911" cy="805420"/>
          </a:xfrm>
          <a:prstGeom prst="wedgeRoundRectCallout">
            <a:avLst>
              <a:gd name="adj1" fmla="val -64985"/>
              <a:gd name="adj2" fmla="val -3503"/>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一般学生より優先されるという意味</a:t>
            </a:r>
          </a:p>
        </p:txBody>
      </p:sp>
    </p:spTree>
    <p:extLst>
      <p:ext uri="{BB962C8B-B14F-4D97-AF65-F5344CB8AC3E}">
        <p14:creationId xmlns:p14="http://schemas.microsoft.com/office/powerpoint/2010/main" val="396927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学位授与方針（ディプロマ・ポリシー）を確認しよう！</a:t>
            </a:r>
            <a:endParaRPr kumimoji="1" lang="ja-JP" altLang="en-US"/>
          </a:p>
        </p:txBody>
      </p:sp>
      <p:sp>
        <p:nvSpPr>
          <p:cNvPr id="7" name="テキスト ボックス 6"/>
          <p:cNvSpPr txBox="1"/>
          <p:nvPr/>
        </p:nvSpPr>
        <p:spPr>
          <a:xfrm>
            <a:off x="377084" y="1318940"/>
            <a:ext cx="8422921" cy="1754326"/>
          </a:xfrm>
          <a:prstGeom prst="rect">
            <a:avLst/>
          </a:prstGeom>
          <a:solidFill>
            <a:srgbClr val="FFFF00"/>
          </a:solidFill>
          <a:ln>
            <a:solidFill>
              <a:schemeClr val="tx1"/>
            </a:solidFill>
          </a:ln>
        </p:spPr>
        <p:txBody>
          <a:bodyPr wrap="square" rtlCol="0">
            <a:spAutoFit/>
          </a:bodyPr>
          <a:lstStyle/>
          <a:p>
            <a:pPr algn="ct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４年間の学びを通じて、身に付けておくべき</a:t>
            </a:r>
            <a:br>
              <a:rPr kumimoji="1" lang="en-US" altLang="ja-JP" sz="3600">
                <a:latin typeface="Meiryo UI" panose="020B0604030504040204" pitchFamily="50" charset="-128"/>
                <a:ea typeface="Meiryo UI" panose="020B0604030504040204" pitchFamily="50" charset="-128"/>
                <a:cs typeface="Meiryo UI" panose="020B0604030504040204" pitchFamily="50" charset="-128"/>
              </a:rPr>
            </a:br>
            <a:r>
              <a:rPr kumimoji="1" lang="ja-JP" altLang="en-US" sz="3600">
                <a:latin typeface="Meiryo UI" panose="020B0604030504040204" pitchFamily="50" charset="-128"/>
                <a:ea typeface="Meiryo UI" panose="020B0604030504040204" pitchFamily="50" charset="-128"/>
                <a:cs typeface="Meiryo UI" panose="020B0604030504040204" pitchFamily="50" charset="-128"/>
              </a:rPr>
              <a:t>能力をまとめたもの</a:t>
            </a:r>
            <a:endParaRPr kumimoji="1" lang="en-US" altLang="ja-JP" sz="3600" b="1">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36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（卒業時の目標）</a:t>
            </a:r>
            <a:endParaRPr kumimoji="1" lang="en-US" altLang="ja-JP" sz="360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382412" y="3187744"/>
            <a:ext cx="8422921" cy="1754326"/>
          </a:xfrm>
          <a:prstGeom prst="rect">
            <a:avLst/>
          </a:prstGeom>
          <a:noFill/>
        </p:spPr>
        <p:txBody>
          <a:bodyPr wrap="square" rtlCol="0">
            <a:spAutoFit/>
          </a:bodyPr>
          <a:lstStyle/>
          <a:p>
            <a:r>
              <a:rPr lang="ja-JP" altLang="en-US" sz="3600"/>
              <a:t>自分の強みや弱みと見比べ、目標に向け、高めるべき能力を意識しながら科目を履修しよう！</a:t>
            </a:r>
            <a:endParaRPr lang="en-US" altLang="ja-JP" sz="3600"/>
          </a:p>
        </p:txBody>
      </p:sp>
      <p:sp>
        <p:nvSpPr>
          <p:cNvPr id="8" name="角丸四角形 7"/>
          <p:cNvSpPr/>
          <p:nvPr/>
        </p:nvSpPr>
        <p:spPr>
          <a:xfrm>
            <a:off x="1986458" y="5470352"/>
            <a:ext cx="5351705" cy="1227356"/>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a:t>就職活動での</a:t>
            </a:r>
            <a:endParaRPr kumimoji="1" lang="en-US" altLang="ja-JP" sz="3600"/>
          </a:p>
          <a:p>
            <a:pPr algn="ctr"/>
            <a:r>
              <a:rPr kumimoji="1" lang="ja-JP" altLang="en-US" sz="3600"/>
              <a:t>アピールポイントになる</a:t>
            </a:r>
            <a:endParaRPr kumimoji="1" lang="ja-JP" altLang="en-US" sz="3600" b="1"/>
          </a:p>
        </p:txBody>
      </p:sp>
      <p:sp>
        <p:nvSpPr>
          <p:cNvPr id="9" name="下矢印 8"/>
          <p:cNvSpPr/>
          <p:nvPr/>
        </p:nvSpPr>
        <p:spPr>
          <a:xfrm>
            <a:off x="4210079" y="4733356"/>
            <a:ext cx="904461" cy="569655"/>
          </a:xfrm>
          <a:prstGeom prst="downArrow">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9311157" y="1607930"/>
            <a:ext cx="2314993" cy="707886"/>
          </a:xfrm>
          <a:prstGeom prst="rect">
            <a:avLst/>
          </a:prstGeom>
          <a:noFill/>
        </p:spPr>
        <p:txBody>
          <a:bodyPr wrap="none" rtlCol="0">
            <a:spAutoFit/>
          </a:bodyPr>
          <a:lstStyle/>
          <a:p>
            <a:pPr algn="ctr"/>
            <a:r>
              <a:rPr kumimoji="1" lang="en-US" altLang="ja-JP" sz="2000"/>
              <a:t>2024</a:t>
            </a:r>
            <a:r>
              <a:rPr kumimoji="1" lang="ja-JP" altLang="en-US" sz="2000"/>
              <a:t>年度入学生版</a:t>
            </a:r>
            <a:endParaRPr kumimoji="1" lang="en-US" altLang="ja-JP" sz="2000"/>
          </a:p>
          <a:p>
            <a:pPr algn="ctr"/>
            <a:r>
              <a:rPr kumimoji="1" lang="ja-JP" altLang="en-US" sz="2000"/>
              <a:t>学修の手引き </a:t>
            </a:r>
            <a:r>
              <a:rPr kumimoji="1" lang="en-US" altLang="ja-JP" sz="2000"/>
              <a:t>p.2</a:t>
            </a:r>
            <a:endParaRPr kumimoji="1" lang="ja-JP" altLang="en-US" sz="2000"/>
          </a:p>
        </p:txBody>
      </p:sp>
      <p:pic>
        <p:nvPicPr>
          <p:cNvPr id="11" name="図 10">
            <a:extLst>
              <a:ext uri="{FF2B5EF4-FFF2-40B4-BE49-F238E27FC236}">
                <a16:creationId xmlns:a16="http://schemas.microsoft.com/office/drawing/2014/main" id="{711E9DEE-D31A-8DB3-6EAD-E5025B2B596B}"/>
              </a:ext>
            </a:extLst>
          </p:cNvPr>
          <p:cNvPicPr>
            <a:picLocks noChangeAspect="1"/>
          </p:cNvPicPr>
          <p:nvPr/>
        </p:nvPicPr>
        <p:blipFill>
          <a:blip r:embed="rId3"/>
          <a:stretch>
            <a:fillRect/>
          </a:stretch>
        </p:blipFill>
        <p:spPr>
          <a:xfrm>
            <a:off x="8936140" y="2310849"/>
            <a:ext cx="3065029" cy="4310242"/>
          </a:xfrm>
          <a:prstGeom prst="rect">
            <a:avLst/>
          </a:prstGeom>
          <a:ln>
            <a:solidFill>
              <a:schemeClr val="tx1"/>
            </a:solidFill>
          </a:ln>
        </p:spPr>
      </p:pic>
      <p:sp>
        <p:nvSpPr>
          <p:cNvPr id="12" name="四角形: 角を丸くする 11">
            <a:extLst>
              <a:ext uri="{FF2B5EF4-FFF2-40B4-BE49-F238E27FC236}">
                <a16:creationId xmlns:a16="http://schemas.microsoft.com/office/drawing/2014/main" id="{7E8CDF0B-1E78-4203-D8B0-5E6A04D9740A}"/>
              </a:ext>
            </a:extLst>
          </p:cNvPr>
          <p:cNvSpPr/>
          <p:nvPr/>
        </p:nvSpPr>
        <p:spPr>
          <a:xfrm>
            <a:off x="9134374" y="5600699"/>
            <a:ext cx="1274072" cy="89661"/>
          </a:xfrm>
          <a:prstGeom prst="roundRect">
            <a:avLst/>
          </a:prstGeom>
          <a:solidFill>
            <a:srgbClr val="FFFF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03312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専門教育科目はカリキュラムシーケンスを参考に</a:t>
            </a:r>
          </a:p>
        </p:txBody>
      </p:sp>
      <p:sp>
        <p:nvSpPr>
          <p:cNvPr id="7" name="テキスト ボックス 6"/>
          <p:cNvSpPr txBox="1"/>
          <p:nvPr/>
        </p:nvSpPr>
        <p:spPr>
          <a:xfrm>
            <a:off x="705106" y="1259321"/>
            <a:ext cx="10781787" cy="523220"/>
          </a:xfrm>
          <a:prstGeom prst="rect">
            <a:avLst/>
          </a:prstGeom>
          <a:solidFill>
            <a:srgbClr val="FFFF00"/>
          </a:solidFill>
          <a:ln>
            <a:solidFill>
              <a:schemeClr val="tx1"/>
            </a:solidFill>
          </a:ln>
        </p:spPr>
        <p:txBody>
          <a:bodyPr wrap="square" rtlCol="0">
            <a:spAutoFit/>
          </a:bodyPr>
          <a:lstStyle/>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学科ごとに用意されているカリキュラムシーケンスを参考に計画的な学習を</a:t>
            </a:r>
            <a:endPar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descr="ダイアグラム が含まれている画像&#10;&#10;自動的に生成された説明">
            <a:extLst>
              <a:ext uri="{FF2B5EF4-FFF2-40B4-BE49-F238E27FC236}">
                <a16:creationId xmlns:a16="http://schemas.microsoft.com/office/drawing/2014/main" id="{437A2DD5-5B29-4398-BB76-FC229B715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8364" y="1824139"/>
            <a:ext cx="7202226" cy="4986156"/>
          </a:xfrm>
          <a:prstGeom prst="rect">
            <a:avLst/>
          </a:prstGeom>
        </p:spPr>
      </p:pic>
    </p:spTree>
    <p:extLst>
      <p:ext uri="{BB962C8B-B14F-4D97-AF65-F5344CB8AC3E}">
        <p14:creationId xmlns:p14="http://schemas.microsoft.com/office/powerpoint/2010/main" val="1152622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a:t>単位互換制度とキャリア関連科目について</a:t>
            </a:r>
          </a:p>
        </p:txBody>
      </p:sp>
      <p:sp>
        <p:nvSpPr>
          <p:cNvPr id="3" name="コンテンツ プレースホルダー 2"/>
          <p:cNvSpPr>
            <a:spLocks noGrp="1"/>
          </p:cNvSpPr>
          <p:nvPr>
            <p:ph idx="1"/>
          </p:nvPr>
        </p:nvSpPr>
        <p:spPr>
          <a:xfrm>
            <a:off x="355189" y="1318019"/>
            <a:ext cx="11481622" cy="4675277"/>
          </a:xfrm>
        </p:spPr>
        <p:txBody>
          <a:bodyPr>
            <a:normAutofit fontScale="92500" lnSpcReduction="10000"/>
          </a:bodyPr>
          <a:lstStyle/>
          <a:p>
            <a:pPr marL="446088" indent="-446088">
              <a:buFont typeface="Wingdings" panose="05000000000000000000" pitchFamily="2" charset="2"/>
              <a:buChar char="l"/>
            </a:pPr>
            <a:r>
              <a:rPr lang="ja-JP" altLang="en-US" b="1">
                <a:solidFill>
                  <a:srgbClr val="0000CC"/>
                </a:solidFill>
              </a:rPr>
              <a:t>他大学の科目</a:t>
            </a:r>
            <a:r>
              <a:rPr lang="ja-JP" altLang="en-US"/>
              <a:t>を本学の単位として認定可能（</a:t>
            </a:r>
            <a:r>
              <a:rPr lang="ja-JP" altLang="en-US" b="1">
                <a:solidFill>
                  <a:srgbClr val="0000CC"/>
                </a:solidFill>
              </a:rPr>
              <a:t>単位互換制度</a:t>
            </a:r>
            <a:r>
              <a:rPr lang="ja-JP" altLang="en-US"/>
              <a:t>）</a:t>
            </a:r>
            <a:endParaRPr lang="en-US" altLang="ja-JP"/>
          </a:p>
          <a:p>
            <a:pPr marL="738696" lvl="1" indent="-446088">
              <a:buFont typeface="Wingdings" panose="05000000000000000000" pitchFamily="2" charset="2"/>
              <a:buChar char="l"/>
            </a:pPr>
            <a:r>
              <a:rPr lang="ja-JP" altLang="en-US"/>
              <a:t>教育ネットワーク中国に所属する大学が提供する科目</a:t>
            </a:r>
            <a:endParaRPr lang="en-US" altLang="ja-JP"/>
          </a:p>
          <a:p>
            <a:pPr marL="738696" lvl="1" indent="-446088">
              <a:buFont typeface="Wingdings" panose="05000000000000000000" pitchFamily="2" charset="2"/>
              <a:buChar char="l"/>
            </a:pPr>
            <a:r>
              <a:rPr lang="ja-JP" altLang="en-US"/>
              <a:t>広島・地域志向科目として認定</a:t>
            </a:r>
            <a:endParaRPr lang="en-US" altLang="ja-JP"/>
          </a:p>
          <a:p>
            <a:pPr marL="738696" lvl="1" indent="-446088">
              <a:buFont typeface="Wingdings" panose="05000000000000000000" pitchFamily="2" charset="2"/>
              <a:buChar char="l"/>
            </a:pPr>
            <a:r>
              <a:rPr lang="ja-JP" altLang="en-US"/>
              <a:t>詳しくは事務局 教務グループ担当まで</a:t>
            </a:r>
            <a:endParaRPr lang="en-US" altLang="ja-JP"/>
          </a:p>
          <a:p>
            <a:pPr marL="738696" lvl="1" indent="-446088">
              <a:buFont typeface="Wingdings" panose="05000000000000000000" pitchFamily="2" charset="2"/>
              <a:buChar char="l"/>
            </a:pPr>
            <a:endParaRPr lang="en-US" altLang="ja-JP"/>
          </a:p>
          <a:p>
            <a:pPr marL="446088" indent="-446088">
              <a:buFont typeface="Wingdings" panose="05000000000000000000" pitchFamily="2" charset="2"/>
              <a:buChar char="l"/>
            </a:pPr>
            <a:r>
              <a:rPr lang="ja-JP" altLang="en-US"/>
              <a:t>キャリア形成・実践科目（</a:t>
            </a:r>
            <a:r>
              <a:rPr lang="ja-JP" altLang="en-US" b="1">
                <a:solidFill>
                  <a:srgbClr val="0000CC"/>
                </a:solidFill>
              </a:rPr>
              <a:t>１単位以上</a:t>
            </a:r>
            <a:r>
              <a:rPr lang="ja-JP" altLang="en-US"/>
              <a:t>必要）</a:t>
            </a:r>
            <a:endParaRPr lang="en-US" altLang="ja-JP"/>
          </a:p>
          <a:p>
            <a:pPr marL="738696" lvl="1" indent="-446088">
              <a:buFont typeface="Wingdings" panose="05000000000000000000" pitchFamily="2" charset="2"/>
              <a:buChar char="l"/>
            </a:pPr>
            <a:r>
              <a:rPr lang="ja-JP" altLang="en-US">
                <a:solidFill>
                  <a:srgbClr val="0000CC"/>
                </a:solidFill>
              </a:rPr>
              <a:t>キャリアデザイン </a:t>
            </a:r>
            <a:r>
              <a:rPr lang="en-US" altLang="ja-JP" err="1">
                <a:solidFill>
                  <a:srgbClr val="0000CC"/>
                </a:solidFill>
              </a:rPr>
              <a:t>i</a:t>
            </a:r>
            <a:r>
              <a:rPr lang="ja-JP" altLang="en-US"/>
              <a:t>（１・２年、１</a:t>
            </a:r>
            <a:r>
              <a:rPr lang="en-US" altLang="ja-JP"/>
              <a:t>T</a:t>
            </a:r>
            <a:r>
              <a:rPr lang="ja-JP" altLang="en-US"/>
              <a:t>）、キャリアデザイン </a:t>
            </a:r>
            <a:r>
              <a:rPr lang="en-US" altLang="ja-JP"/>
              <a:t>ii</a:t>
            </a:r>
            <a:r>
              <a:rPr lang="ja-JP" altLang="en-US"/>
              <a:t>（１・２年、４</a:t>
            </a:r>
            <a:r>
              <a:rPr lang="en-US" altLang="ja-JP"/>
              <a:t>T</a:t>
            </a:r>
            <a:r>
              <a:rPr lang="ja-JP" altLang="en-US"/>
              <a:t>）</a:t>
            </a:r>
            <a:endParaRPr lang="en-US" altLang="ja-JP"/>
          </a:p>
          <a:p>
            <a:pPr marL="738696" lvl="1" indent="-446088">
              <a:buFont typeface="Wingdings" panose="05000000000000000000" pitchFamily="2" charset="2"/>
              <a:buChar char="l"/>
            </a:pPr>
            <a:r>
              <a:rPr lang="ja-JP" altLang="en-US"/>
              <a:t>インターンシップベーシック（１・２年、２</a:t>
            </a:r>
            <a:r>
              <a:rPr lang="en-US" altLang="ja-JP"/>
              <a:t>T</a:t>
            </a:r>
            <a:r>
              <a:rPr lang="ja-JP" altLang="en-US"/>
              <a:t>・３</a:t>
            </a:r>
            <a:r>
              <a:rPr lang="en-US" altLang="ja-JP"/>
              <a:t>T</a:t>
            </a:r>
            <a:r>
              <a:rPr lang="ja-JP" altLang="en-US"/>
              <a:t>）</a:t>
            </a:r>
            <a:endParaRPr lang="en-US" altLang="ja-JP" strike="dblStrike">
              <a:solidFill>
                <a:schemeClr val="bg1">
                  <a:lumMod val="65000"/>
                </a:schemeClr>
              </a:solidFill>
            </a:endParaRPr>
          </a:p>
          <a:p>
            <a:pPr marL="738696" lvl="1" indent="-446088">
              <a:buFont typeface="Wingdings" panose="05000000000000000000" pitchFamily="2" charset="2"/>
              <a:buChar char="l"/>
            </a:pPr>
            <a:r>
              <a:rPr lang="ja-JP" altLang="en-US"/>
              <a:t>キャリアサポートベーシック</a:t>
            </a:r>
            <a:r>
              <a:rPr lang="en-US" altLang="ja-JP"/>
              <a:t>A</a:t>
            </a:r>
            <a:r>
              <a:rPr lang="ja-JP" altLang="en-US"/>
              <a:t>・</a:t>
            </a:r>
            <a:r>
              <a:rPr lang="en-US" altLang="ja-JP"/>
              <a:t>B</a:t>
            </a:r>
            <a:r>
              <a:rPr lang="ja-JP" altLang="en-US"/>
              <a:t>（２・３年、前期・後期）</a:t>
            </a:r>
            <a:endParaRPr lang="en-US" altLang="ja-JP"/>
          </a:p>
          <a:p>
            <a:pPr marL="446088" indent="-446088">
              <a:buFont typeface="Wingdings" panose="05000000000000000000" pitchFamily="2" charset="2"/>
              <a:buChar char="l"/>
            </a:pPr>
            <a:r>
              <a:rPr lang="ja-JP" altLang="en-US"/>
              <a:t>キャリア支援系科目（専門科目）</a:t>
            </a:r>
            <a:endParaRPr lang="en-US" altLang="ja-JP"/>
          </a:p>
          <a:p>
            <a:pPr marL="738696" lvl="1" indent="-446088">
              <a:buFont typeface="Wingdings" panose="05000000000000000000" pitchFamily="2" charset="2"/>
              <a:buChar char="l"/>
            </a:pPr>
            <a:r>
              <a:rPr lang="ja-JP" altLang="en-US">
                <a:solidFill>
                  <a:srgbClr val="0000CC"/>
                </a:solidFill>
              </a:rPr>
              <a:t>課題解決型演習</a:t>
            </a:r>
            <a:r>
              <a:rPr lang="ja-JP" altLang="en-US"/>
              <a:t>（２年集中）、</a:t>
            </a:r>
            <a:r>
              <a:rPr lang="ja-JP" altLang="en-US">
                <a:solidFill>
                  <a:srgbClr val="0000CC"/>
                </a:solidFill>
              </a:rPr>
              <a:t>実践的</a:t>
            </a:r>
            <a:r>
              <a:rPr lang="en-US" altLang="ja-JP">
                <a:solidFill>
                  <a:srgbClr val="0000CC"/>
                </a:solidFill>
              </a:rPr>
              <a:t>ICT</a:t>
            </a:r>
            <a:r>
              <a:rPr lang="ja-JP" altLang="en-US">
                <a:solidFill>
                  <a:srgbClr val="0000CC"/>
                </a:solidFill>
              </a:rPr>
              <a:t>活用事例</a:t>
            </a:r>
            <a:r>
              <a:rPr lang="ja-JP" altLang="en-US"/>
              <a:t>（２年４</a:t>
            </a:r>
            <a:r>
              <a:rPr lang="en-US" altLang="ja-JP"/>
              <a:t>T</a:t>
            </a:r>
            <a:r>
              <a:rPr lang="ja-JP" altLang="en-US"/>
              <a:t>）</a:t>
            </a:r>
          </a:p>
        </p:txBody>
      </p:sp>
      <p:sp>
        <p:nvSpPr>
          <p:cNvPr id="4" name="テキスト ボックス 3"/>
          <p:cNvSpPr txBox="1"/>
          <p:nvPr/>
        </p:nvSpPr>
        <p:spPr>
          <a:xfrm>
            <a:off x="1227547" y="6157061"/>
            <a:ext cx="9736905" cy="523220"/>
          </a:xfrm>
          <a:prstGeom prst="rect">
            <a:avLst/>
          </a:prstGeom>
          <a:solidFill>
            <a:srgbClr val="FFFF00"/>
          </a:solidFill>
          <a:ln>
            <a:solidFill>
              <a:schemeClr val="tx1"/>
            </a:solidFill>
          </a:ln>
        </p:spPr>
        <p:txBody>
          <a:bodyPr wrap="square" rtlCol="0">
            <a:spAutoFit/>
          </a:bodyPr>
          <a:lstStyle/>
          <a:p>
            <a:pPr algn="ct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注意：</a:t>
            </a: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受け付け時期などの詳細は</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掲示板等で案内</a:t>
            </a: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されるので注意</a:t>
            </a:r>
          </a:p>
        </p:txBody>
      </p:sp>
    </p:spTree>
    <p:extLst>
      <p:ext uri="{BB962C8B-B14F-4D97-AF65-F5344CB8AC3E}">
        <p14:creationId xmlns:p14="http://schemas.microsoft.com/office/powerpoint/2010/main" val="2131844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教職免許状関連の科目について</a:t>
            </a:r>
          </a:p>
        </p:txBody>
      </p:sp>
      <p:sp>
        <p:nvSpPr>
          <p:cNvPr id="3" name="コンテンツ プレースホルダー 2"/>
          <p:cNvSpPr>
            <a:spLocks noGrp="1"/>
          </p:cNvSpPr>
          <p:nvPr>
            <p:ph idx="1"/>
          </p:nvPr>
        </p:nvSpPr>
        <p:spPr>
          <a:xfrm>
            <a:off x="519547" y="1192847"/>
            <a:ext cx="11481622" cy="5493026"/>
          </a:xfrm>
        </p:spPr>
        <p:txBody>
          <a:bodyPr>
            <a:normAutofit/>
          </a:bodyPr>
          <a:lstStyle/>
          <a:p>
            <a:pPr marL="446088" indent="-446088">
              <a:buFont typeface="Wingdings" panose="05000000000000000000" pitchFamily="2" charset="2"/>
              <a:buChar char="l"/>
            </a:pPr>
            <a:r>
              <a:rPr lang="ja-JP" altLang="en-US"/>
              <a:t>取得可能な教員職員免許状の種類</a:t>
            </a:r>
            <a:endParaRPr lang="en-US" altLang="ja-JP"/>
          </a:p>
          <a:p>
            <a:pPr marL="738696" lvl="1" indent="-446088">
              <a:buFont typeface="Wingdings" panose="05000000000000000000" pitchFamily="2" charset="2"/>
              <a:buChar char="l"/>
            </a:pPr>
            <a:r>
              <a:rPr lang="ja-JP" altLang="en-US"/>
              <a:t>高等学校教諭一種免許状（</a:t>
            </a:r>
            <a:r>
              <a:rPr lang="ja-JP" altLang="en-US" b="1">
                <a:solidFill>
                  <a:srgbClr val="0000CC"/>
                </a:solidFill>
              </a:rPr>
              <a:t>情報</a:t>
            </a:r>
            <a:r>
              <a:rPr lang="ja-JP" altLang="en-US"/>
              <a:t>）</a:t>
            </a:r>
            <a:endParaRPr lang="en-US" altLang="ja-JP"/>
          </a:p>
          <a:p>
            <a:pPr marL="738696" lvl="1" indent="-446088">
              <a:buFont typeface="Wingdings" panose="05000000000000000000" pitchFamily="2" charset="2"/>
              <a:buChar char="l"/>
            </a:pPr>
            <a:r>
              <a:rPr lang="ja-JP" altLang="en-US"/>
              <a:t>高等学校教諭一種免許状（</a:t>
            </a:r>
            <a:r>
              <a:rPr lang="ja-JP" altLang="en-US" b="1">
                <a:solidFill>
                  <a:srgbClr val="0000CC"/>
                </a:solidFill>
              </a:rPr>
              <a:t>数学</a:t>
            </a:r>
            <a:r>
              <a:rPr lang="en-US" altLang="ja-JP"/>
              <a:t>*</a:t>
            </a:r>
            <a:r>
              <a:rPr lang="ja-JP" altLang="en-US"/>
              <a:t>）</a:t>
            </a:r>
            <a:br>
              <a:rPr lang="en-US" altLang="ja-JP"/>
            </a:br>
            <a:r>
              <a:rPr lang="en-US" altLang="ja-JP" sz="2000"/>
              <a:t>* </a:t>
            </a:r>
            <a:r>
              <a:rPr lang="ja-JP" altLang="en-US" sz="2000"/>
              <a:t>医用情報科学科では数学は取得できない</a:t>
            </a:r>
            <a:endParaRPr lang="en-US" altLang="ja-JP" sz="2000"/>
          </a:p>
          <a:p>
            <a:pPr marL="738696" lvl="1" indent="-446088">
              <a:buFont typeface="Wingdings" panose="05000000000000000000" pitchFamily="2" charset="2"/>
              <a:buChar char="l"/>
            </a:pPr>
            <a:endParaRPr lang="en-US" altLang="ja-JP"/>
          </a:p>
          <a:p>
            <a:pPr marL="446088" indent="-446088">
              <a:buFont typeface="Wingdings" panose="05000000000000000000" pitchFamily="2" charset="2"/>
              <a:buChar char="l"/>
            </a:pPr>
            <a:r>
              <a:rPr lang="ja-JP" altLang="en-US"/>
              <a:t>取得するには？</a:t>
            </a:r>
            <a:endParaRPr lang="en-US" altLang="ja-JP"/>
          </a:p>
          <a:p>
            <a:pPr marL="738696" lvl="1" indent="-446088">
              <a:buFont typeface="Wingdings" panose="05000000000000000000" pitchFamily="2" charset="2"/>
              <a:buChar char="l"/>
            </a:pPr>
            <a:r>
              <a:rPr lang="ja-JP" altLang="en-US" b="1">
                <a:solidFill>
                  <a:srgbClr val="0000CC"/>
                </a:solidFill>
              </a:rPr>
              <a:t>指定された専門教育科目</a:t>
            </a:r>
            <a:r>
              <a:rPr lang="ja-JP" altLang="en-US"/>
              <a:t>の履修（教科の専門知識）</a:t>
            </a:r>
            <a:endParaRPr lang="en-US" altLang="ja-JP"/>
          </a:p>
          <a:p>
            <a:pPr marL="738696" lvl="1" indent="-446088">
              <a:spcAft>
                <a:spcPts val="1800"/>
              </a:spcAft>
              <a:buFont typeface="Wingdings" panose="05000000000000000000" pitchFamily="2" charset="2"/>
              <a:buChar char="l"/>
            </a:pPr>
            <a:r>
              <a:rPr lang="ja-JP" altLang="en-US" b="1">
                <a:solidFill>
                  <a:srgbClr val="0000CC"/>
                </a:solidFill>
              </a:rPr>
              <a:t>教職課程用科目</a:t>
            </a:r>
            <a:r>
              <a:rPr lang="en-US" altLang="ja-JP"/>
              <a:t>*</a:t>
            </a:r>
            <a:r>
              <a:rPr lang="ja-JP" altLang="en-US"/>
              <a:t>の履修（教育の基礎的な知識など）</a:t>
            </a:r>
            <a:br>
              <a:rPr lang="en-US" altLang="ja-JP"/>
            </a:br>
            <a:r>
              <a:rPr lang="en-US" altLang="ja-JP" sz="2000"/>
              <a:t>* </a:t>
            </a:r>
            <a:r>
              <a:rPr lang="ja-JP" altLang="en-US" sz="2000"/>
              <a:t>卒業要件の単位数に含まれない（</a:t>
            </a:r>
            <a:r>
              <a:rPr lang="ja-JP" altLang="en-US" sz="2000" b="1"/>
              <a:t>自由科目</a:t>
            </a:r>
            <a:r>
              <a:rPr lang="ja-JP" altLang="en-US" sz="2000"/>
              <a:t>扱い）</a:t>
            </a:r>
            <a:endParaRPr lang="en-US" altLang="ja-JP" sz="2000"/>
          </a:p>
        </p:txBody>
      </p:sp>
      <p:pic>
        <p:nvPicPr>
          <p:cNvPr id="4098" name="Picture 2" descr="https://3.bp.blogspot.com/-X9SEEN09kA4/V5NEf2Y-ULI/AAAAAAAA8jQ/w1mtc5tOBIsRkK1YPy2ZeATS-SJFPdn0QCLcB/s800/school_class_seifuku_wom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1928" y="1192847"/>
            <a:ext cx="3200342" cy="3004321"/>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1321393" y="5531894"/>
            <a:ext cx="9549213" cy="523220"/>
          </a:xfrm>
          <a:prstGeom prst="rect">
            <a:avLst/>
          </a:prstGeom>
          <a:solidFill>
            <a:srgbClr val="FFFF00"/>
          </a:solidFill>
          <a:ln>
            <a:solidFill>
              <a:schemeClr val="tx1"/>
            </a:solidFill>
          </a:ln>
        </p:spPr>
        <p:txBody>
          <a:bodyPr wrap="square" rtlCol="0">
            <a:spAutoFit/>
          </a:bodyPr>
          <a:lstStyle/>
          <a:p>
            <a:pPr algn="ct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注意：</a:t>
            </a: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履修登録の際に</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rPr>
              <a:t>教職課程登録届け</a:t>
            </a:r>
            <a:r>
              <a:rPr kumimoji="1" lang="ja-JP" altLang="en-US" sz="2800">
                <a:solidFill>
                  <a:srgbClr val="C00000"/>
                </a:solidFill>
                <a:latin typeface="Meiryo UI" panose="020B0604030504040204" pitchFamily="50" charset="-128"/>
                <a:ea typeface="Meiryo UI" panose="020B0604030504040204" pitchFamily="50" charset="-128"/>
                <a:cs typeface="Meiryo UI" panose="020B0604030504040204" pitchFamily="50" charset="-128"/>
              </a:rPr>
              <a:t>の提出が毎回必要！</a:t>
            </a:r>
          </a:p>
        </p:txBody>
      </p:sp>
    </p:spTree>
    <p:extLst>
      <p:ext uri="{BB962C8B-B14F-4D97-AF65-F5344CB8AC3E}">
        <p14:creationId xmlns:p14="http://schemas.microsoft.com/office/powerpoint/2010/main" val="340244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４</a:t>
            </a:r>
            <a:r>
              <a:rPr kumimoji="1" lang="ja-JP" altLang="en-US"/>
              <a:t>．卒業要件と進級要件について</a:t>
            </a:r>
          </a:p>
        </p:txBody>
      </p:sp>
      <p:sp>
        <p:nvSpPr>
          <p:cNvPr id="37" name="スライド番号プレースホルダ 3"/>
          <p:cNvSpPr txBox="1">
            <a:spLocks/>
          </p:cNvSpPr>
          <p:nvPr/>
        </p:nvSpPr>
        <p:spPr>
          <a:xfrm>
            <a:off x="7633862" y="6080125"/>
            <a:ext cx="2133600" cy="457200"/>
          </a:xfrm>
          <a:prstGeom prst="rect">
            <a:avLst/>
          </a:prstGeom>
          <a:noFill/>
        </p:spPr>
        <p:txBody>
          <a:bodyPr/>
          <a:ls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C90BCD-23DE-4C38-B894-8128F6CDAC5C}" type="slidenum">
              <a:rPr lang="en-US" altLang="ja-JP" smtClean="0"/>
              <a:pPr/>
              <a:t>22</a:t>
            </a:fld>
            <a:endParaRPr lang="en-US" altLang="ja-JP"/>
          </a:p>
        </p:txBody>
      </p:sp>
      <p:sp>
        <p:nvSpPr>
          <p:cNvPr id="38" name="Line 7"/>
          <p:cNvSpPr>
            <a:spLocks noChangeShapeType="1"/>
          </p:cNvSpPr>
          <p:nvPr/>
        </p:nvSpPr>
        <p:spPr bwMode="auto">
          <a:xfrm>
            <a:off x="2485600" y="1362075"/>
            <a:ext cx="0" cy="4306888"/>
          </a:xfrm>
          <a:prstGeom prst="line">
            <a:avLst/>
          </a:prstGeom>
          <a:noFill/>
          <a:ln w="12700">
            <a:solidFill>
              <a:schemeClr val="tx1"/>
            </a:solidFill>
            <a:prstDash val="dash"/>
            <a:round/>
            <a:headEnd/>
            <a:tailEnd/>
          </a:ln>
        </p:spPr>
        <p:txBody>
          <a:bodyPr/>
          <a:lstStyle/>
          <a:p>
            <a:endParaRPr lang="ja-JP" altLang="en-US"/>
          </a:p>
        </p:txBody>
      </p:sp>
      <p:sp>
        <p:nvSpPr>
          <p:cNvPr id="44" name="Line 8"/>
          <p:cNvSpPr>
            <a:spLocks noChangeShapeType="1"/>
          </p:cNvSpPr>
          <p:nvPr/>
        </p:nvSpPr>
        <p:spPr bwMode="auto">
          <a:xfrm>
            <a:off x="3925462" y="1362075"/>
            <a:ext cx="0" cy="4306888"/>
          </a:xfrm>
          <a:prstGeom prst="line">
            <a:avLst/>
          </a:prstGeom>
          <a:noFill/>
          <a:ln w="12700">
            <a:solidFill>
              <a:schemeClr val="tx1"/>
            </a:solidFill>
            <a:prstDash val="dash"/>
            <a:round/>
            <a:headEnd/>
            <a:tailEnd/>
          </a:ln>
        </p:spPr>
        <p:txBody>
          <a:bodyPr/>
          <a:lstStyle/>
          <a:p>
            <a:endParaRPr lang="ja-JP" altLang="en-US"/>
          </a:p>
        </p:txBody>
      </p:sp>
      <p:sp>
        <p:nvSpPr>
          <p:cNvPr id="45" name="Line 9"/>
          <p:cNvSpPr>
            <a:spLocks noChangeShapeType="1"/>
          </p:cNvSpPr>
          <p:nvPr/>
        </p:nvSpPr>
        <p:spPr bwMode="auto">
          <a:xfrm>
            <a:off x="6822650" y="1362075"/>
            <a:ext cx="0" cy="4306888"/>
          </a:xfrm>
          <a:prstGeom prst="line">
            <a:avLst/>
          </a:prstGeom>
          <a:noFill/>
          <a:ln w="12700">
            <a:solidFill>
              <a:schemeClr val="tx1"/>
            </a:solidFill>
            <a:prstDash val="dash"/>
            <a:round/>
            <a:headEnd/>
            <a:tailEnd/>
          </a:ln>
        </p:spPr>
        <p:txBody>
          <a:bodyPr/>
          <a:lstStyle/>
          <a:p>
            <a:endParaRPr lang="ja-JP" altLang="en-US"/>
          </a:p>
        </p:txBody>
      </p:sp>
      <p:sp>
        <p:nvSpPr>
          <p:cNvPr id="46" name="Line 10"/>
          <p:cNvSpPr>
            <a:spLocks noChangeShapeType="1"/>
          </p:cNvSpPr>
          <p:nvPr/>
        </p:nvSpPr>
        <p:spPr bwMode="auto">
          <a:xfrm>
            <a:off x="8262512" y="1362075"/>
            <a:ext cx="0" cy="4306888"/>
          </a:xfrm>
          <a:prstGeom prst="line">
            <a:avLst/>
          </a:prstGeom>
          <a:noFill/>
          <a:ln w="12700">
            <a:solidFill>
              <a:schemeClr val="tx1"/>
            </a:solidFill>
            <a:prstDash val="dash"/>
            <a:round/>
            <a:headEnd/>
            <a:tailEnd/>
          </a:ln>
        </p:spPr>
        <p:txBody>
          <a:bodyPr/>
          <a:lstStyle/>
          <a:p>
            <a:endParaRPr lang="ja-JP" altLang="en-US"/>
          </a:p>
        </p:txBody>
      </p:sp>
      <p:sp>
        <p:nvSpPr>
          <p:cNvPr id="47" name="Line 11"/>
          <p:cNvSpPr>
            <a:spLocks noChangeShapeType="1"/>
          </p:cNvSpPr>
          <p:nvPr/>
        </p:nvSpPr>
        <p:spPr bwMode="auto">
          <a:xfrm>
            <a:off x="5365325" y="1362075"/>
            <a:ext cx="0" cy="4306888"/>
          </a:xfrm>
          <a:prstGeom prst="line">
            <a:avLst/>
          </a:prstGeom>
          <a:noFill/>
          <a:ln w="12700">
            <a:solidFill>
              <a:schemeClr val="tx1"/>
            </a:solidFill>
            <a:prstDash val="dash"/>
            <a:round/>
            <a:headEnd/>
            <a:tailEnd/>
          </a:ln>
        </p:spPr>
        <p:txBody>
          <a:bodyPr/>
          <a:lstStyle/>
          <a:p>
            <a:endParaRPr lang="ja-JP" altLang="en-US"/>
          </a:p>
        </p:txBody>
      </p:sp>
      <p:sp>
        <p:nvSpPr>
          <p:cNvPr id="48" name="Text Box 12"/>
          <p:cNvSpPr txBox="1">
            <a:spLocks noChangeArrowheads="1"/>
          </p:cNvSpPr>
          <p:nvPr/>
        </p:nvSpPr>
        <p:spPr bwMode="auto">
          <a:xfrm>
            <a:off x="2817400" y="1220103"/>
            <a:ext cx="800219" cy="461665"/>
          </a:xfrm>
          <a:prstGeom prst="rect">
            <a:avLst/>
          </a:prstGeom>
          <a:noFill/>
          <a:ln w="9525">
            <a:noFill/>
            <a:miter lim="800000"/>
            <a:headEnd/>
            <a:tailEnd/>
          </a:ln>
        </p:spPr>
        <p:txBody>
          <a:bodyPr wrap="none">
            <a:spAutoFit/>
          </a:bodyPr>
          <a:lstStyle/>
          <a:p>
            <a:r>
              <a:rPr lang="ja-JP" altLang="en-US" sz="2400">
                <a:latin typeface="HGSｺﾞｼｯｸE" pitchFamily="50" charset="-128"/>
                <a:ea typeface="HGSｺﾞｼｯｸE" pitchFamily="50" charset="-128"/>
              </a:rPr>
              <a:t>１年</a:t>
            </a:r>
          </a:p>
        </p:txBody>
      </p:sp>
      <p:sp>
        <p:nvSpPr>
          <p:cNvPr id="49" name="Text Box 13"/>
          <p:cNvSpPr txBox="1">
            <a:spLocks noChangeArrowheads="1"/>
          </p:cNvSpPr>
          <p:nvPr/>
        </p:nvSpPr>
        <p:spPr bwMode="auto">
          <a:xfrm>
            <a:off x="4247101" y="1220102"/>
            <a:ext cx="808037" cy="461962"/>
          </a:xfrm>
          <a:prstGeom prst="rect">
            <a:avLst/>
          </a:prstGeom>
          <a:noFill/>
          <a:ln w="9525">
            <a:noFill/>
            <a:miter lim="800000"/>
            <a:headEnd/>
            <a:tailEnd/>
          </a:ln>
        </p:spPr>
        <p:txBody>
          <a:bodyPr>
            <a:spAutoFit/>
          </a:bodyPr>
          <a:lstStyle/>
          <a:p>
            <a:r>
              <a:rPr lang="ja-JP" altLang="en-US" sz="2400">
                <a:latin typeface="HGSｺﾞｼｯｸE" pitchFamily="50" charset="-128"/>
                <a:ea typeface="HGSｺﾞｼｯｸE" pitchFamily="50" charset="-128"/>
              </a:rPr>
              <a:t>２年</a:t>
            </a:r>
          </a:p>
        </p:txBody>
      </p:sp>
      <p:sp>
        <p:nvSpPr>
          <p:cNvPr id="50" name="Text Box 14"/>
          <p:cNvSpPr txBox="1">
            <a:spLocks noChangeArrowheads="1"/>
          </p:cNvSpPr>
          <p:nvPr/>
        </p:nvSpPr>
        <p:spPr bwMode="auto">
          <a:xfrm>
            <a:off x="5649813" y="1220103"/>
            <a:ext cx="800219" cy="461665"/>
          </a:xfrm>
          <a:prstGeom prst="rect">
            <a:avLst/>
          </a:prstGeom>
          <a:noFill/>
          <a:ln w="9525">
            <a:noFill/>
            <a:miter lim="800000"/>
            <a:headEnd/>
            <a:tailEnd/>
          </a:ln>
        </p:spPr>
        <p:txBody>
          <a:bodyPr wrap="none">
            <a:spAutoFit/>
          </a:bodyPr>
          <a:lstStyle/>
          <a:p>
            <a:r>
              <a:rPr lang="ja-JP" altLang="en-US" sz="2400">
                <a:latin typeface="HGSｺﾞｼｯｸE" pitchFamily="50" charset="-128"/>
                <a:ea typeface="HGSｺﾞｼｯｸE" pitchFamily="50" charset="-128"/>
              </a:rPr>
              <a:t>３年</a:t>
            </a:r>
          </a:p>
        </p:txBody>
      </p:sp>
      <p:sp>
        <p:nvSpPr>
          <p:cNvPr id="52" name="Text Box 15"/>
          <p:cNvSpPr txBox="1">
            <a:spLocks noChangeArrowheads="1"/>
          </p:cNvSpPr>
          <p:nvPr/>
        </p:nvSpPr>
        <p:spPr bwMode="auto">
          <a:xfrm>
            <a:off x="7132212" y="1205816"/>
            <a:ext cx="800219" cy="461665"/>
          </a:xfrm>
          <a:prstGeom prst="rect">
            <a:avLst/>
          </a:prstGeom>
          <a:noFill/>
          <a:ln w="9525">
            <a:noFill/>
            <a:miter lim="800000"/>
            <a:headEnd/>
            <a:tailEnd/>
          </a:ln>
        </p:spPr>
        <p:txBody>
          <a:bodyPr wrap="none">
            <a:spAutoFit/>
          </a:bodyPr>
          <a:lstStyle/>
          <a:p>
            <a:r>
              <a:rPr lang="ja-JP" altLang="en-US" sz="2400">
                <a:latin typeface="HGSｺﾞｼｯｸE" pitchFamily="50" charset="-128"/>
                <a:ea typeface="HGSｺﾞｼｯｸE" pitchFamily="50" charset="-128"/>
              </a:rPr>
              <a:t>４年</a:t>
            </a:r>
          </a:p>
        </p:txBody>
      </p:sp>
      <p:sp>
        <p:nvSpPr>
          <p:cNvPr id="54" name="Text Box 15"/>
          <p:cNvSpPr txBox="1">
            <a:spLocks noChangeArrowheads="1"/>
          </p:cNvSpPr>
          <p:nvPr/>
        </p:nvSpPr>
        <p:spPr bwMode="auto">
          <a:xfrm>
            <a:off x="8289500" y="1199781"/>
            <a:ext cx="1935162" cy="461962"/>
          </a:xfrm>
          <a:prstGeom prst="rect">
            <a:avLst/>
          </a:prstGeom>
          <a:noFill/>
          <a:ln w="9525">
            <a:noFill/>
            <a:miter lim="800000"/>
            <a:headEnd/>
            <a:tailEnd/>
          </a:ln>
        </p:spPr>
        <p:txBody>
          <a:bodyPr>
            <a:spAutoFit/>
          </a:bodyPr>
          <a:lstStyle/>
          <a:p>
            <a:pPr>
              <a:defRPr/>
            </a:pPr>
            <a:r>
              <a:rPr lang="ja-JP" altLang="en-US" sz="2400">
                <a:solidFill>
                  <a:srgbClr val="0000FF"/>
                </a:solidFill>
                <a:latin typeface="HGSｺﾞｼｯｸE" pitchFamily="50" charset="-128"/>
                <a:ea typeface="HGSｺﾞｼｯｸE" pitchFamily="50" charset="-128"/>
              </a:rPr>
              <a:t>大学院</a:t>
            </a:r>
            <a:r>
              <a:rPr lang="en-US" altLang="ja-JP" sz="2400">
                <a:solidFill>
                  <a:srgbClr val="0000FF"/>
                </a:solidFill>
                <a:latin typeface="HGSｺﾞｼｯｸE" pitchFamily="50" charset="-128"/>
                <a:ea typeface="HGSｺﾞｼｯｸE" pitchFamily="50" charset="-128"/>
              </a:rPr>
              <a:t>/</a:t>
            </a:r>
            <a:r>
              <a:rPr lang="ja-JP" altLang="en-US" sz="2400">
                <a:solidFill>
                  <a:srgbClr val="0000FF"/>
                </a:solidFill>
                <a:latin typeface="HGSｺﾞｼｯｸE" pitchFamily="50" charset="-128"/>
                <a:ea typeface="HGSｺﾞｼｯｸE" pitchFamily="50" charset="-128"/>
              </a:rPr>
              <a:t>就職</a:t>
            </a:r>
          </a:p>
        </p:txBody>
      </p:sp>
      <p:grpSp>
        <p:nvGrpSpPr>
          <p:cNvPr id="55" name="グループ化 79"/>
          <p:cNvGrpSpPr>
            <a:grpSpLocks/>
          </p:cNvGrpSpPr>
          <p:nvPr/>
        </p:nvGrpSpPr>
        <p:grpSpPr bwMode="auto">
          <a:xfrm>
            <a:off x="2468137" y="4205288"/>
            <a:ext cx="7239000" cy="2270126"/>
            <a:chOff x="1386840" y="4373880"/>
            <a:chExt cx="7239000" cy="2270761"/>
          </a:xfrm>
        </p:grpSpPr>
        <p:sp>
          <p:nvSpPr>
            <p:cNvPr id="56" name="正方形/長方形 14"/>
            <p:cNvSpPr>
              <a:spLocks noChangeArrowheads="1"/>
            </p:cNvSpPr>
            <p:nvPr/>
          </p:nvSpPr>
          <p:spPr bwMode="auto">
            <a:xfrm>
              <a:off x="2839443" y="5699367"/>
              <a:ext cx="1442997" cy="945274"/>
            </a:xfrm>
            <a:prstGeom prst="rect">
              <a:avLst/>
            </a:prstGeom>
            <a:gradFill rotWithShape="1">
              <a:gsLst>
                <a:gs pos="0">
                  <a:srgbClr val="FFDE80"/>
                </a:gs>
                <a:gs pos="50000">
                  <a:srgbClr val="FFE8B3"/>
                </a:gs>
                <a:gs pos="100000">
                  <a:srgbClr val="FFF3DA"/>
                </a:gs>
              </a:gsLst>
              <a:lin ang="10800000" scaled="1"/>
            </a:gradFill>
            <a:ln w="9525" algn="ctr">
              <a:solidFill>
                <a:schemeClr val="tx1"/>
              </a:solidFill>
              <a:round/>
              <a:headEnd/>
              <a:tailEnd/>
            </a:ln>
          </p:spPr>
          <p:txBody>
            <a:bodyPr wrap="none" anchor="ctr"/>
            <a:lstStyle/>
            <a:p>
              <a:endParaRPr lang="ja-JP" altLang="en-US"/>
            </a:p>
          </p:txBody>
        </p:sp>
        <p:sp>
          <p:nvSpPr>
            <p:cNvPr id="59" name="正方形/長方形 15"/>
            <p:cNvSpPr>
              <a:spLocks noChangeArrowheads="1"/>
            </p:cNvSpPr>
            <p:nvPr/>
          </p:nvSpPr>
          <p:spPr bwMode="auto">
            <a:xfrm>
              <a:off x="4282440" y="5364480"/>
              <a:ext cx="1447800" cy="1280160"/>
            </a:xfrm>
            <a:prstGeom prst="rect">
              <a:avLst/>
            </a:prstGeom>
            <a:gradFill rotWithShape="1">
              <a:gsLst>
                <a:gs pos="0">
                  <a:srgbClr val="FFDE80"/>
                </a:gs>
                <a:gs pos="50000">
                  <a:srgbClr val="FFE8B3"/>
                </a:gs>
                <a:gs pos="100000">
                  <a:srgbClr val="FFF3DA"/>
                </a:gs>
              </a:gsLst>
              <a:lin ang="10800000" scaled="1"/>
            </a:gradFill>
            <a:ln w="9525" algn="ctr">
              <a:solidFill>
                <a:schemeClr val="tx1"/>
              </a:solidFill>
              <a:round/>
              <a:headEnd/>
              <a:tailEnd/>
            </a:ln>
          </p:spPr>
          <p:txBody>
            <a:bodyPr wrap="none" anchor="ctr"/>
            <a:lstStyle/>
            <a:p>
              <a:endParaRPr lang="ja-JP" altLang="en-US"/>
            </a:p>
          </p:txBody>
        </p:sp>
        <p:sp>
          <p:nvSpPr>
            <p:cNvPr id="60" name="正方形/長方形 16"/>
            <p:cNvSpPr>
              <a:spLocks noChangeArrowheads="1"/>
            </p:cNvSpPr>
            <p:nvPr/>
          </p:nvSpPr>
          <p:spPr bwMode="auto">
            <a:xfrm>
              <a:off x="5730240" y="4861560"/>
              <a:ext cx="1447800" cy="1767840"/>
            </a:xfrm>
            <a:prstGeom prst="rect">
              <a:avLst/>
            </a:prstGeom>
            <a:gradFill rotWithShape="1">
              <a:gsLst>
                <a:gs pos="0">
                  <a:srgbClr val="FFDE80"/>
                </a:gs>
                <a:gs pos="50000">
                  <a:srgbClr val="FFE8B3"/>
                </a:gs>
                <a:gs pos="100000">
                  <a:srgbClr val="FFF3DA"/>
                </a:gs>
              </a:gsLst>
              <a:lin ang="10800000" scaled="1"/>
            </a:gradFill>
            <a:ln w="9525" algn="ctr">
              <a:solidFill>
                <a:schemeClr val="tx1"/>
              </a:solidFill>
              <a:round/>
              <a:headEnd/>
              <a:tailEnd/>
            </a:ln>
          </p:spPr>
          <p:txBody>
            <a:bodyPr wrap="none" anchor="ctr"/>
            <a:lstStyle/>
            <a:p>
              <a:endParaRPr lang="ja-JP" altLang="en-US"/>
            </a:p>
          </p:txBody>
        </p:sp>
        <p:sp>
          <p:nvSpPr>
            <p:cNvPr id="61" name="正方形/長方形 17"/>
            <p:cNvSpPr>
              <a:spLocks noChangeArrowheads="1"/>
            </p:cNvSpPr>
            <p:nvPr/>
          </p:nvSpPr>
          <p:spPr bwMode="auto">
            <a:xfrm>
              <a:off x="7178040" y="4373880"/>
              <a:ext cx="1447800" cy="2255520"/>
            </a:xfrm>
            <a:prstGeom prst="rect">
              <a:avLst/>
            </a:prstGeom>
            <a:gradFill rotWithShape="1">
              <a:gsLst>
                <a:gs pos="0">
                  <a:srgbClr val="FFDE80"/>
                </a:gs>
                <a:gs pos="50000">
                  <a:srgbClr val="FFE8B3"/>
                </a:gs>
                <a:gs pos="100000">
                  <a:srgbClr val="FFF3DA"/>
                </a:gs>
              </a:gsLst>
              <a:lin ang="10800000" scaled="1"/>
            </a:gradFill>
            <a:ln w="9525" algn="ctr">
              <a:solidFill>
                <a:schemeClr val="tx1"/>
              </a:solidFill>
              <a:round/>
              <a:headEnd/>
              <a:tailEnd/>
            </a:ln>
          </p:spPr>
          <p:txBody>
            <a:bodyPr wrap="none" anchor="ctr"/>
            <a:lstStyle/>
            <a:p>
              <a:endParaRPr lang="ja-JP" altLang="en-US"/>
            </a:p>
          </p:txBody>
        </p:sp>
        <p:sp>
          <p:nvSpPr>
            <p:cNvPr id="62" name="正方形/長方形 34"/>
            <p:cNvSpPr>
              <a:spLocks noChangeArrowheads="1"/>
            </p:cNvSpPr>
            <p:nvPr/>
          </p:nvSpPr>
          <p:spPr bwMode="auto">
            <a:xfrm>
              <a:off x="1386840" y="5913120"/>
              <a:ext cx="1452603" cy="731520"/>
            </a:xfrm>
            <a:prstGeom prst="rect">
              <a:avLst/>
            </a:prstGeom>
            <a:gradFill rotWithShape="1">
              <a:gsLst>
                <a:gs pos="0">
                  <a:srgbClr val="FFDE80"/>
                </a:gs>
                <a:gs pos="50000">
                  <a:srgbClr val="FFE8B3"/>
                </a:gs>
                <a:gs pos="100000">
                  <a:srgbClr val="FFF3DA"/>
                </a:gs>
              </a:gsLst>
              <a:lin ang="10800000" scaled="1"/>
            </a:gradFill>
            <a:ln w="9525" algn="ctr">
              <a:solidFill>
                <a:schemeClr val="tx1"/>
              </a:solidFill>
              <a:round/>
              <a:headEnd/>
              <a:tailEnd/>
            </a:ln>
          </p:spPr>
          <p:txBody>
            <a:bodyPr wrap="none" anchor="ctr"/>
            <a:lstStyle/>
            <a:p>
              <a:endParaRPr lang="ja-JP" altLang="en-US"/>
            </a:p>
          </p:txBody>
        </p:sp>
      </p:grpSp>
      <p:sp>
        <p:nvSpPr>
          <p:cNvPr id="71" name="円形吹き出し 70"/>
          <p:cNvSpPr/>
          <p:nvPr/>
        </p:nvSpPr>
        <p:spPr bwMode="auto">
          <a:xfrm>
            <a:off x="2057454" y="4857603"/>
            <a:ext cx="1356360" cy="777240"/>
          </a:xfrm>
          <a:prstGeom prst="wedgeEllipseCallout">
            <a:avLst/>
          </a:prstGeom>
          <a:solidFill>
            <a:srgbClr val="CCFFCC"/>
          </a:solidFill>
          <a:ln w="9525" cap="flat" cmpd="sng" algn="ctr">
            <a:solidFill>
              <a:schemeClr val="tx1"/>
            </a:solidFill>
            <a:prstDash val="solid"/>
            <a:round/>
            <a:headEnd type="none" w="med" len="med"/>
            <a:tailEnd type="none" w="med" len="med"/>
          </a:ln>
          <a:effectLst/>
        </p:spPr>
        <p:txBody>
          <a:bodyPr wrap="none" anchor="ctr"/>
          <a:lstStyle/>
          <a:p>
            <a:pPr>
              <a:defRPr/>
            </a:pPr>
            <a:endParaRPr lang="ja-JP" altLang="en-US"/>
          </a:p>
        </p:txBody>
      </p:sp>
      <p:grpSp>
        <p:nvGrpSpPr>
          <p:cNvPr id="73" name="グループ化 88"/>
          <p:cNvGrpSpPr>
            <a:grpSpLocks/>
          </p:cNvGrpSpPr>
          <p:nvPr/>
        </p:nvGrpSpPr>
        <p:grpSpPr bwMode="auto">
          <a:xfrm>
            <a:off x="6410831" y="3804446"/>
            <a:ext cx="1355725" cy="776287"/>
            <a:chOff x="5329863" y="3972451"/>
            <a:chExt cx="1356360" cy="777240"/>
          </a:xfrm>
        </p:grpSpPr>
        <p:sp>
          <p:nvSpPr>
            <p:cNvPr id="74" name="円形吹き出し 46"/>
            <p:cNvSpPr>
              <a:spLocks noChangeArrowheads="1"/>
            </p:cNvSpPr>
            <p:nvPr/>
          </p:nvSpPr>
          <p:spPr bwMode="auto">
            <a:xfrm>
              <a:off x="5329863" y="3972451"/>
              <a:ext cx="1356360" cy="777240"/>
            </a:xfrm>
            <a:prstGeom prst="wedgeEllipseCallout">
              <a:avLst>
                <a:gd name="adj1" fmla="val -20833"/>
                <a:gd name="adj2" fmla="val 62500"/>
              </a:avLst>
            </a:prstGeom>
            <a:solidFill>
              <a:srgbClr val="FFFF00"/>
            </a:solidFill>
            <a:ln w="9525" algn="ctr">
              <a:solidFill>
                <a:schemeClr val="tx1"/>
              </a:solidFill>
              <a:round/>
              <a:headEnd/>
              <a:tailEnd/>
            </a:ln>
          </p:spPr>
          <p:txBody>
            <a:bodyPr wrap="none" anchor="ctr"/>
            <a:lstStyle/>
            <a:p>
              <a:endParaRPr lang="ja-JP" altLang="en-US"/>
            </a:p>
          </p:txBody>
        </p:sp>
        <p:sp>
          <p:nvSpPr>
            <p:cNvPr id="75" name="Text Box 57"/>
            <p:cNvSpPr txBox="1">
              <a:spLocks noChangeArrowheads="1"/>
            </p:cNvSpPr>
            <p:nvPr/>
          </p:nvSpPr>
          <p:spPr bwMode="auto">
            <a:xfrm>
              <a:off x="5381976" y="4025853"/>
              <a:ext cx="1211155" cy="647124"/>
            </a:xfrm>
            <a:prstGeom prst="rect">
              <a:avLst/>
            </a:prstGeom>
            <a:noFill/>
            <a:ln w="9525">
              <a:noFill/>
              <a:miter lim="800000"/>
              <a:headEnd/>
              <a:tailEnd/>
            </a:ln>
          </p:spPr>
          <p:txBody>
            <a:bodyPr wrap="none">
              <a:spAutoFit/>
            </a:bodyPr>
            <a:lstStyle/>
            <a:p>
              <a:pPr algn="ctr"/>
              <a:r>
                <a:rPr lang="ja-JP" altLang="en-US" sz="2000">
                  <a:latin typeface="HGSｺﾞｼｯｸE" pitchFamily="50" charset="-128"/>
                  <a:ea typeface="HGSｺﾞｼｯｸE" pitchFamily="50" charset="-128"/>
                </a:rPr>
                <a:t>卒研着手</a:t>
              </a:r>
              <a:endParaRPr lang="en-US" altLang="ja-JP" sz="2000">
                <a:latin typeface="HGSｺﾞｼｯｸE" pitchFamily="50" charset="-128"/>
                <a:ea typeface="HGSｺﾞｼｯｸE" pitchFamily="50" charset="-128"/>
              </a:endParaRPr>
            </a:p>
            <a:p>
              <a:pPr algn="ctr"/>
              <a:r>
                <a:rPr lang="en-US" altLang="ja-JP" sz="1600">
                  <a:latin typeface="HGSｺﾞｼｯｸE" pitchFamily="50" charset="-128"/>
                  <a:ea typeface="HGSｺﾞｼｯｸE" pitchFamily="50" charset="-128"/>
                </a:rPr>
                <a:t>(110</a:t>
              </a:r>
              <a:r>
                <a:rPr lang="ja-JP" altLang="en-US" sz="1600">
                  <a:latin typeface="HGSｺﾞｼｯｸE" pitchFamily="50" charset="-128"/>
                  <a:ea typeface="HGSｺﾞｼｯｸE" pitchFamily="50" charset="-128"/>
                </a:rPr>
                <a:t>単位</a:t>
              </a:r>
              <a:r>
                <a:rPr lang="en-US" altLang="ja-JP" sz="1600">
                  <a:latin typeface="HGSｺﾞｼｯｸE" pitchFamily="50" charset="-128"/>
                  <a:ea typeface="HGSｺﾞｼｯｸE" pitchFamily="50" charset="-128"/>
                </a:rPr>
                <a:t>)</a:t>
              </a:r>
              <a:endParaRPr lang="ja-JP" altLang="en-US" sz="1600">
                <a:latin typeface="HGSｺﾞｼｯｸE" pitchFamily="50" charset="-128"/>
                <a:ea typeface="HGSｺﾞｼｯｸE" pitchFamily="50" charset="-128"/>
              </a:endParaRPr>
            </a:p>
          </p:txBody>
        </p:sp>
      </p:grpSp>
      <p:grpSp>
        <p:nvGrpSpPr>
          <p:cNvPr id="76" name="グループ化 87"/>
          <p:cNvGrpSpPr>
            <a:grpSpLocks/>
          </p:cNvGrpSpPr>
          <p:nvPr/>
        </p:nvGrpSpPr>
        <p:grpSpPr bwMode="auto">
          <a:xfrm>
            <a:off x="4826205" y="4297363"/>
            <a:ext cx="3187059" cy="2392362"/>
            <a:chOff x="3746239" y="4465320"/>
            <a:chExt cx="3185679" cy="2392680"/>
          </a:xfrm>
        </p:grpSpPr>
        <p:grpSp>
          <p:nvGrpSpPr>
            <p:cNvPr id="77" name="グループ化 86"/>
            <p:cNvGrpSpPr>
              <a:grpSpLocks/>
            </p:cNvGrpSpPr>
            <p:nvPr/>
          </p:nvGrpSpPr>
          <p:grpSpPr bwMode="auto">
            <a:xfrm>
              <a:off x="3746239" y="4465320"/>
              <a:ext cx="1481081" cy="2392680"/>
              <a:chOff x="3746239" y="4465320"/>
              <a:chExt cx="1481081" cy="2392680"/>
            </a:xfrm>
          </p:grpSpPr>
          <p:grpSp>
            <p:nvGrpSpPr>
              <p:cNvPr id="79" name="グループ化 85"/>
              <p:cNvGrpSpPr>
                <a:grpSpLocks/>
              </p:cNvGrpSpPr>
              <p:nvPr/>
            </p:nvGrpSpPr>
            <p:grpSpPr bwMode="auto">
              <a:xfrm>
                <a:off x="3870960" y="4465320"/>
                <a:ext cx="1356360" cy="777240"/>
                <a:chOff x="3870960" y="4465320"/>
                <a:chExt cx="1356360" cy="777240"/>
              </a:xfrm>
            </p:grpSpPr>
            <p:sp>
              <p:nvSpPr>
                <p:cNvPr id="83" name="円形吹き出し 45"/>
                <p:cNvSpPr>
                  <a:spLocks noChangeArrowheads="1"/>
                </p:cNvSpPr>
                <p:nvPr/>
              </p:nvSpPr>
              <p:spPr bwMode="auto">
                <a:xfrm>
                  <a:off x="3870960" y="4465320"/>
                  <a:ext cx="1356360" cy="777240"/>
                </a:xfrm>
                <a:prstGeom prst="wedgeEllipseCallout">
                  <a:avLst>
                    <a:gd name="adj1" fmla="val -20833"/>
                    <a:gd name="adj2" fmla="val 62500"/>
                  </a:avLst>
                </a:prstGeom>
                <a:solidFill>
                  <a:srgbClr val="FFFF00"/>
                </a:solidFill>
                <a:ln w="9525" algn="ctr">
                  <a:solidFill>
                    <a:schemeClr val="tx1"/>
                  </a:solidFill>
                  <a:round/>
                  <a:headEnd/>
                  <a:tailEnd/>
                </a:ln>
              </p:spPr>
              <p:txBody>
                <a:bodyPr wrap="none" anchor="ctr"/>
                <a:lstStyle/>
                <a:p>
                  <a:endParaRPr lang="ja-JP" altLang="en-US"/>
                </a:p>
              </p:txBody>
            </p:sp>
            <p:sp>
              <p:nvSpPr>
                <p:cNvPr id="84" name="Text Box 55"/>
                <p:cNvSpPr txBox="1">
                  <a:spLocks noChangeArrowheads="1"/>
                </p:cNvSpPr>
                <p:nvPr/>
              </p:nvSpPr>
              <p:spPr bwMode="auto">
                <a:xfrm>
                  <a:off x="3994539" y="4526458"/>
                  <a:ext cx="1094697" cy="646417"/>
                </a:xfrm>
                <a:prstGeom prst="rect">
                  <a:avLst/>
                </a:prstGeom>
                <a:noFill/>
                <a:ln w="9525">
                  <a:noFill/>
                  <a:miter lim="800000"/>
                  <a:headEnd/>
                  <a:tailEnd/>
                </a:ln>
              </p:spPr>
              <p:txBody>
                <a:bodyPr wrap="none">
                  <a:spAutoFit/>
                </a:bodyPr>
                <a:lstStyle/>
                <a:p>
                  <a:pPr algn="ctr"/>
                  <a:r>
                    <a:rPr lang="en-US" altLang="ja-JP" sz="2000">
                      <a:latin typeface="HGSｺﾞｼｯｸE" pitchFamily="50" charset="-128"/>
                      <a:ea typeface="HGSｺﾞｼｯｸE" pitchFamily="50" charset="-128"/>
                    </a:rPr>
                    <a:t>3</a:t>
                  </a:r>
                  <a:r>
                    <a:rPr lang="ja-JP" altLang="en-US" sz="2000">
                      <a:latin typeface="HGSｺﾞｼｯｸE" pitchFamily="50" charset="-128"/>
                      <a:ea typeface="HGSｺﾞｼｯｸE" pitchFamily="50" charset="-128"/>
                    </a:rPr>
                    <a:t>年進級</a:t>
                  </a:r>
                  <a:endParaRPr lang="en-US" altLang="ja-JP" sz="2000">
                    <a:latin typeface="HGSｺﾞｼｯｸE" pitchFamily="50" charset="-128"/>
                    <a:ea typeface="HGSｺﾞｼｯｸE" pitchFamily="50" charset="-128"/>
                  </a:endParaRPr>
                </a:p>
                <a:p>
                  <a:pPr algn="ctr"/>
                  <a:r>
                    <a:rPr lang="en-US" altLang="ja-JP" sz="1600">
                      <a:latin typeface="HGSｺﾞｼｯｸE" pitchFamily="50" charset="-128"/>
                      <a:ea typeface="HGSｺﾞｼｯｸE" pitchFamily="50" charset="-128"/>
                    </a:rPr>
                    <a:t>(66</a:t>
                  </a:r>
                  <a:r>
                    <a:rPr lang="ja-JP" altLang="en-US" sz="1600">
                      <a:latin typeface="HGSｺﾞｼｯｸE" pitchFamily="50" charset="-128"/>
                      <a:ea typeface="HGSｺﾞｼｯｸE" pitchFamily="50" charset="-128"/>
                    </a:rPr>
                    <a:t>単位</a:t>
                  </a:r>
                  <a:r>
                    <a:rPr lang="en-US" altLang="ja-JP" sz="1600">
                      <a:latin typeface="HGSｺﾞｼｯｸE" pitchFamily="50" charset="-128"/>
                      <a:ea typeface="HGSｺﾞｼｯｸE" pitchFamily="50" charset="-128"/>
                    </a:rPr>
                    <a:t>)</a:t>
                  </a:r>
                  <a:endParaRPr lang="ja-JP" altLang="en-US" sz="1600">
                    <a:latin typeface="HGSｺﾞｼｯｸE" pitchFamily="50" charset="-128"/>
                    <a:ea typeface="HGSｺﾞｼｯｸE" pitchFamily="50" charset="-128"/>
                  </a:endParaRPr>
                </a:p>
              </p:txBody>
            </p:sp>
          </p:grpSp>
          <p:pic>
            <p:nvPicPr>
              <p:cNvPr id="81" name="Picture 4" descr="C:\Users\kitakami\AppData\Local\Microsoft\Windows\Temporary Internet Files\Content.IE5\YKWE7BF6\MCj02859960000[1].wmf"/>
              <p:cNvPicPr>
                <a:picLocks noChangeAspect="1" noChangeArrowheads="1"/>
              </p:cNvPicPr>
              <p:nvPr/>
            </p:nvPicPr>
            <p:blipFill>
              <a:blip r:embed="rId3" cstate="print"/>
              <a:srcRect/>
              <a:stretch>
                <a:fillRect/>
              </a:stretch>
            </p:blipFill>
            <p:spPr bwMode="auto">
              <a:xfrm>
                <a:off x="3746239" y="5537517"/>
                <a:ext cx="1170692" cy="1320483"/>
              </a:xfrm>
              <a:prstGeom prst="rect">
                <a:avLst/>
              </a:prstGeom>
              <a:noFill/>
              <a:ln w="9525">
                <a:noFill/>
                <a:miter lim="800000"/>
                <a:headEnd/>
                <a:tailEnd/>
              </a:ln>
            </p:spPr>
          </p:pic>
        </p:grpSp>
        <p:pic>
          <p:nvPicPr>
            <p:cNvPr id="78" name="Picture 5" descr="C:\Users\kitakami\AppData\Local\Microsoft\Windows\Temporary Internet Files\Content.IE5\LAZ2OU9I\MCPE01085_0000[1].wmf"/>
            <p:cNvPicPr>
              <a:picLocks noChangeAspect="1" noChangeArrowheads="1"/>
            </p:cNvPicPr>
            <p:nvPr/>
          </p:nvPicPr>
          <p:blipFill>
            <a:blip r:embed="rId4" cstate="print"/>
            <a:srcRect/>
            <a:stretch>
              <a:fillRect/>
            </a:stretch>
          </p:blipFill>
          <p:spPr bwMode="auto">
            <a:xfrm>
              <a:off x="5933758" y="5068828"/>
              <a:ext cx="998160" cy="1250315"/>
            </a:xfrm>
            <a:prstGeom prst="rect">
              <a:avLst/>
            </a:prstGeom>
            <a:noFill/>
            <a:ln w="9525">
              <a:noFill/>
              <a:miter lim="800000"/>
              <a:headEnd/>
              <a:tailEnd/>
            </a:ln>
          </p:spPr>
        </p:pic>
      </p:grpSp>
      <p:grpSp>
        <p:nvGrpSpPr>
          <p:cNvPr id="90" name="グループ化 84"/>
          <p:cNvGrpSpPr>
            <a:grpSpLocks/>
          </p:cNvGrpSpPr>
          <p:nvPr/>
        </p:nvGrpSpPr>
        <p:grpSpPr bwMode="auto">
          <a:xfrm>
            <a:off x="3910740" y="3250355"/>
            <a:ext cx="4316848" cy="459251"/>
            <a:chOff x="2830078" y="2988945"/>
            <a:chExt cx="4316848" cy="459251"/>
          </a:xfrm>
        </p:grpSpPr>
        <p:sp>
          <p:nvSpPr>
            <p:cNvPr id="91" name="Line 64"/>
            <p:cNvSpPr>
              <a:spLocks noChangeShapeType="1"/>
            </p:cNvSpPr>
            <p:nvPr/>
          </p:nvSpPr>
          <p:spPr bwMode="auto">
            <a:xfrm flipV="1">
              <a:off x="2830078" y="3436620"/>
              <a:ext cx="4316848" cy="11576"/>
            </a:xfrm>
            <a:prstGeom prst="line">
              <a:avLst/>
            </a:prstGeom>
            <a:noFill/>
            <a:ln w="28575">
              <a:solidFill>
                <a:srgbClr val="C00000"/>
              </a:solidFill>
              <a:round/>
              <a:headEnd type="arrow" w="med" len="med"/>
              <a:tailEnd type="arrow" w="med" len="med"/>
            </a:ln>
          </p:spPr>
          <p:txBody>
            <a:bodyPr wrap="none" anchor="ctr"/>
            <a:lstStyle/>
            <a:p>
              <a:endParaRPr lang="ja-JP" altLang="en-US"/>
            </a:p>
          </p:txBody>
        </p:sp>
        <p:sp>
          <p:nvSpPr>
            <p:cNvPr id="92" name="Text Box 65"/>
            <p:cNvSpPr txBox="1">
              <a:spLocks noChangeArrowheads="1"/>
            </p:cNvSpPr>
            <p:nvPr/>
          </p:nvSpPr>
          <p:spPr bwMode="auto">
            <a:xfrm>
              <a:off x="3050141" y="2988945"/>
              <a:ext cx="2119290" cy="400110"/>
            </a:xfrm>
            <a:prstGeom prst="rect">
              <a:avLst/>
            </a:prstGeom>
            <a:noFill/>
            <a:ln w="9525">
              <a:noFill/>
              <a:miter lim="800000"/>
              <a:headEnd/>
              <a:tailEnd/>
            </a:ln>
          </p:spPr>
          <p:txBody>
            <a:bodyPr wrap="none">
              <a:spAutoFit/>
            </a:bodyPr>
            <a:lstStyle/>
            <a:p>
              <a:r>
                <a:rPr lang="en-US" altLang="ja-JP" sz="2000">
                  <a:solidFill>
                    <a:srgbClr val="002060"/>
                  </a:solidFill>
                  <a:latin typeface="HGSｺﾞｼｯｸE" pitchFamily="50" charset="-128"/>
                  <a:ea typeface="HGSｺﾞｼｯｸE" pitchFamily="50" charset="-128"/>
                </a:rPr>
                <a:t>4</a:t>
              </a:r>
              <a:r>
                <a:rPr lang="ja-JP" altLang="en-US" sz="2000">
                  <a:solidFill>
                    <a:srgbClr val="002060"/>
                  </a:solidFill>
                  <a:latin typeface="HGSｺﾞｼｯｸE" pitchFamily="50" charset="-128"/>
                  <a:ea typeface="HGSｺﾞｼｯｸE" pitchFamily="50" charset="-128"/>
                </a:rPr>
                <a:t>学科に分かれて</a:t>
              </a:r>
            </a:p>
          </p:txBody>
        </p:sp>
      </p:grpSp>
      <p:sp>
        <p:nvSpPr>
          <p:cNvPr id="93" name="Line 66"/>
          <p:cNvSpPr>
            <a:spLocks noChangeShapeType="1"/>
          </p:cNvSpPr>
          <p:nvPr/>
        </p:nvSpPr>
        <p:spPr bwMode="auto">
          <a:xfrm flipV="1">
            <a:off x="6599849" y="2118900"/>
            <a:ext cx="1338814" cy="14745"/>
          </a:xfrm>
          <a:prstGeom prst="line">
            <a:avLst/>
          </a:prstGeom>
          <a:noFill/>
          <a:ln w="28575">
            <a:solidFill>
              <a:srgbClr val="0000FF"/>
            </a:solidFill>
            <a:round/>
            <a:headEnd type="arrow" w="med" len="med"/>
            <a:tailEnd type="arrow" w="med" len="med"/>
          </a:ln>
        </p:spPr>
        <p:txBody>
          <a:bodyPr wrap="none" anchor="ctr"/>
          <a:lstStyle/>
          <a:p>
            <a:endParaRPr lang="ja-JP" altLang="en-US"/>
          </a:p>
        </p:txBody>
      </p:sp>
      <p:sp>
        <p:nvSpPr>
          <p:cNvPr id="94" name="Text Box 67"/>
          <p:cNvSpPr txBox="1">
            <a:spLocks noChangeArrowheads="1"/>
          </p:cNvSpPr>
          <p:nvPr/>
        </p:nvSpPr>
        <p:spPr bwMode="auto">
          <a:xfrm>
            <a:off x="6717076" y="1653759"/>
            <a:ext cx="1210588" cy="400110"/>
          </a:xfrm>
          <a:prstGeom prst="rect">
            <a:avLst/>
          </a:prstGeom>
          <a:noFill/>
          <a:ln w="9525">
            <a:noFill/>
            <a:miter lim="800000"/>
            <a:headEnd/>
            <a:tailEnd/>
          </a:ln>
        </p:spPr>
        <p:txBody>
          <a:bodyPr wrap="none">
            <a:spAutoFit/>
          </a:bodyPr>
          <a:lstStyle/>
          <a:p>
            <a:r>
              <a:rPr lang="ja-JP" altLang="en-US" sz="2000">
                <a:solidFill>
                  <a:srgbClr val="002060"/>
                </a:solidFill>
                <a:latin typeface="HGSｺﾞｼｯｸE" pitchFamily="50" charset="-128"/>
                <a:ea typeface="HGSｺﾞｼｯｸE" pitchFamily="50" charset="-128"/>
              </a:rPr>
              <a:t>就職活動</a:t>
            </a:r>
          </a:p>
        </p:txBody>
      </p:sp>
      <p:grpSp>
        <p:nvGrpSpPr>
          <p:cNvPr id="95" name="グループ化 90"/>
          <p:cNvGrpSpPr>
            <a:grpSpLocks/>
          </p:cNvGrpSpPr>
          <p:nvPr/>
        </p:nvGrpSpPr>
        <p:grpSpPr bwMode="auto">
          <a:xfrm>
            <a:off x="7480233" y="1784923"/>
            <a:ext cx="2748356" cy="558324"/>
            <a:chOff x="6359399" y="2311083"/>
            <a:chExt cx="2749127" cy="559259"/>
          </a:xfrm>
        </p:grpSpPr>
        <p:sp>
          <p:nvSpPr>
            <p:cNvPr id="96" name="円/楕円 62"/>
            <p:cNvSpPr>
              <a:spLocks noChangeArrowheads="1"/>
            </p:cNvSpPr>
            <p:nvPr/>
          </p:nvSpPr>
          <p:spPr bwMode="auto">
            <a:xfrm>
              <a:off x="6359399" y="2748422"/>
              <a:ext cx="137160" cy="121920"/>
            </a:xfrm>
            <a:prstGeom prst="ellipse">
              <a:avLst/>
            </a:prstGeom>
            <a:solidFill>
              <a:srgbClr val="FF0000"/>
            </a:solidFill>
            <a:ln w="9525" algn="ctr">
              <a:solidFill>
                <a:srgbClr val="002060"/>
              </a:solidFill>
              <a:round/>
              <a:headEnd/>
              <a:tailEnd/>
            </a:ln>
          </p:spPr>
          <p:txBody>
            <a:bodyPr wrap="none" anchor="ctr"/>
            <a:lstStyle/>
            <a:p>
              <a:endParaRPr lang="ja-JP" altLang="en-US">
                <a:solidFill>
                  <a:srgbClr val="7030A0"/>
                </a:solidFill>
              </a:endParaRPr>
            </a:p>
          </p:txBody>
        </p:sp>
        <p:cxnSp>
          <p:nvCxnSpPr>
            <p:cNvPr id="97" name="カギ線コネクタ 70"/>
            <p:cNvCxnSpPr>
              <a:cxnSpLocks noChangeShapeType="1"/>
              <a:stCxn id="98" idx="1"/>
            </p:cNvCxnSpPr>
            <p:nvPr/>
          </p:nvCxnSpPr>
          <p:spPr bwMode="auto">
            <a:xfrm rot="10800000" flipV="1">
              <a:off x="6598957" y="2511473"/>
              <a:ext cx="528985" cy="289224"/>
            </a:xfrm>
            <a:prstGeom prst="bentConnector3">
              <a:avLst>
                <a:gd name="adj1" fmla="val 50000"/>
              </a:avLst>
            </a:prstGeom>
            <a:noFill/>
            <a:ln w="28575" algn="ctr">
              <a:solidFill>
                <a:srgbClr val="FF0000"/>
              </a:solidFill>
              <a:round/>
              <a:headEnd/>
              <a:tailEnd type="arrow" w="med" len="med"/>
            </a:ln>
          </p:spPr>
        </p:cxnSp>
        <p:sp>
          <p:nvSpPr>
            <p:cNvPr id="98" name="Text Box 69"/>
            <p:cNvSpPr txBox="1">
              <a:spLocks noChangeArrowheads="1"/>
            </p:cNvSpPr>
            <p:nvPr/>
          </p:nvSpPr>
          <p:spPr bwMode="auto">
            <a:xfrm>
              <a:off x="7127942" y="2311083"/>
              <a:ext cx="1980584" cy="400780"/>
            </a:xfrm>
            <a:prstGeom prst="rect">
              <a:avLst/>
            </a:prstGeom>
            <a:noFill/>
            <a:ln w="9525">
              <a:noFill/>
              <a:miter lim="800000"/>
              <a:headEnd/>
              <a:tailEnd/>
            </a:ln>
          </p:spPr>
          <p:txBody>
            <a:bodyPr wrap="none">
              <a:spAutoFit/>
            </a:bodyPr>
            <a:lstStyle/>
            <a:p>
              <a:r>
                <a:rPr lang="ja-JP" altLang="en-US" sz="2000">
                  <a:solidFill>
                    <a:srgbClr val="002060"/>
                  </a:solidFill>
                  <a:latin typeface="HGSｺﾞｼｯｸE" pitchFamily="50" charset="-128"/>
                  <a:ea typeface="HGSｺﾞｼｯｸE" pitchFamily="50" charset="-128"/>
                </a:rPr>
                <a:t>大学院一般入試</a:t>
              </a:r>
            </a:p>
          </p:txBody>
        </p:sp>
      </p:grpSp>
      <p:grpSp>
        <p:nvGrpSpPr>
          <p:cNvPr id="99" name="グループ化 82"/>
          <p:cNvGrpSpPr>
            <a:grpSpLocks/>
          </p:cNvGrpSpPr>
          <p:nvPr/>
        </p:nvGrpSpPr>
        <p:grpSpPr bwMode="auto">
          <a:xfrm>
            <a:off x="2518213" y="3795932"/>
            <a:ext cx="2845523" cy="2904878"/>
            <a:chOff x="1414462" y="3954018"/>
            <a:chExt cx="2845534" cy="2903982"/>
          </a:xfrm>
        </p:grpSpPr>
        <p:grpSp>
          <p:nvGrpSpPr>
            <p:cNvPr id="100" name="グループ化 81"/>
            <p:cNvGrpSpPr>
              <a:grpSpLocks/>
            </p:cNvGrpSpPr>
            <p:nvPr/>
          </p:nvGrpSpPr>
          <p:grpSpPr bwMode="auto">
            <a:xfrm>
              <a:off x="1414462" y="3954018"/>
              <a:ext cx="2845534" cy="452022"/>
              <a:chOff x="1414462" y="3954018"/>
              <a:chExt cx="2845534" cy="452022"/>
            </a:xfrm>
          </p:grpSpPr>
          <p:sp>
            <p:nvSpPr>
              <p:cNvPr id="102" name="Line 61"/>
              <p:cNvSpPr>
                <a:spLocks noChangeShapeType="1"/>
              </p:cNvSpPr>
              <p:nvPr/>
            </p:nvSpPr>
            <p:spPr bwMode="auto">
              <a:xfrm>
                <a:off x="1414462" y="4403372"/>
                <a:ext cx="2845534" cy="2668"/>
              </a:xfrm>
              <a:prstGeom prst="line">
                <a:avLst/>
              </a:prstGeom>
              <a:noFill/>
              <a:ln w="28575">
                <a:solidFill>
                  <a:srgbClr val="002060"/>
                </a:solidFill>
                <a:round/>
                <a:headEnd type="arrow" w="med" len="med"/>
                <a:tailEnd type="arrow" w="med" len="med"/>
              </a:ln>
            </p:spPr>
            <p:txBody>
              <a:bodyPr wrap="none" anchor="ctr"/>
              <a:lstStyle/>
              <a:p>
                <a:endParaRPr lang="ja-JP" altLang="en-US"/>
              </a:p>
            </p:txBody>
          </p:sp>
          <p:sp>
            <p:nvSpPr>
              <p:cNvPr id="103" name="Text Box 62"/>
              <p:cNvSpPr txBox="1">
                <a:spLocks noChangeArrowheads="1"/>
              </p:cNvSpPr>
              <p:nvPr/>
            </p:nvSpPr>
            <p:spPr bwMode="auto">
              <a:xfrm>
                <a:off x="1713650" y="3954018"/>
                <a:ext cx="2258560" cy="399988"/>
              </a:xfrm>
              <a:prstGeom prst="rect">
                <a:avLst/>
              </a:prstGeom>
              <a:noFill/>
              <a:ln w="9525">
                <a:noFill/>
                <a:miter lim="800000"/>
                <a:headEnd/>
                <a:tailEnd/>
              </a:ln>
            </p:spPr>
            <p:txBody>
              <a:bodyPr wrap="none">
                <a:spAutoFit/>
              </a:bodyPr>
              <a:lstStyle/>
              <a:p>
                <a:r>
                  <a:rPr lang="en-US" altLang="ja-JP" sz="2000">
                    <a:solidFill>
                      <a:srgbClr val="002060"/>
                    </a:solidFill>
                    <a:latin typeface="HGSｺﾞｼｯｸE" pitchFamily="50" charset="-128"/>
                    <a:ea typeface="HGSｺﾞｼｯｸE" pitchFamily="50" charset="-128"/>
                  </a:rPr>
                  <a:t>3</a:t>
                </a:r>
                <a:r>
                  <a:rPr lang="ja-JP" altLang="en-US" sz="2000">
                    <a:solidFill>
                      <a:srgbClr val="002060"/>
                    </a:solidFill>
                    <a:latin typeface="HGSｺﾞｼｯｸE" pitchFamily="50" charset="-128"/>
                    <a:ea typeface="HGSｺﾞｼｯｸE" pitchFamily="50" charset="-128"/>
                  </a:rPr>
                  <a:t>クラス，</a:t>
                </a:r>
                <a:r>
                  <a:rPr lang="en-US" altLang="ja-JP" sz="2000">
                    <a:solidFill>
                      <a:srgbClr val="002060"/>
                    </a:solidFill>
                    <a:latin typeface="HGSｺﾞｼｯｸE" pitchFamily="50" charset="-128"/>
                    <a:ea typeface="HGSｺﾞｼｯｸE" pitchFamily="50" charset="-128"/>
                  </a:rPr>
                  <a:t>4</a:t>
                </a:r>
                <a:r>
                  <a:rPr lang="ja-JP" altLang="en-US" sz="2000">
                    <a:solidFill>
                      <a:srgbClr val="002060"/>
                    </a:solidFill>
                    <a:latin typeface="HGSｺﾞｼｯｸE" pitchFamily="50" charset="-128"/>
                    <a:ea typeface="HGSｺﾞｼｯｸE" pitchFamily="50" charset="-128"/>
                  </a:rPr>
                  <a:t>クラス</a:t>
                </a:r>
              </a:p>
            </p:txBody>
          </p:sp>
        </p:grpSp>
        <p:pic>
          <p:nvPicPr>
            <p:cNvPr id="101" name="Picture 31" descr="C:\Users\kitakami\AppData\Local\Microsoft\Windows\Temporary Internet Files\Content.IE5\YKWE7BF6\MCj04163060000[1].wmf"/>
            <p:cNvPicPr>
              <a:picLocks noChangeAspect="1" noChangeArrowheads="1"/>
            </p:cNvPicPr>
            <p:nvPr/>
          </p:nvPicPr>
          <p:blipFill>
            <a:blip r:embed="rId5" cstate="print"/>
            <a:srcRect/>
            <a:stretch>
              <a:fillRect/>
            </a:stretch>
          </p:blipFill>
          <p:spPr bwMode="auto">
            <a:xfrm>
              <a:off x="1465467" y="6030912"/>
              <a:ext cx="1084262" cy="827088"/>
            </a:xfrm>
            <a:prstGeom prst="rect">
              <a:avLst/>
            </a:prstGeom>
            <a:noFill/>
            <a:ln w="9525">
              <a:noFill/>
              <a:miter lim="800000"/>
              <a:headEnd/>
              <a:tailEnd/>
            </a:ln>
          </p:spPr>
        </p:pic>
      </p:grpSp>
      <p:grpSp>
        <p:nvGrpSpPr>
          <p:cNvPr id="104" name="グループ化 93"/>
          <p:cNvGrpSpPr>
            <a:grpSpLocks/>
          </p:cNvGrpSpPr>
          <p:nvPr/>
        </p:nvGrpSpPr>
        <p:grpSpPr bwMode="auto">
          <a:xfrm rot="647903">
            <a:off x="9243587" y="3305175"/>
            <a:ext cx="457200" cy="915988"/>
            <a:chOff x="7971658" y="5143512"/>
            <a:chExt cx="457994" cy="915994"/>
          </a:xfrm>
        </p:grpSpPr>
        <p:cxnSp>
          <p:nvCxnSpPr>
            <p:cNvPr id="105" name="直線コネクタ 104"/>
            <p:cNvCxnSpPr/>
            <p:nvPr/>
          </p:nvCxnSpPr>
          <p:spPr>
            <a:xfrm rot="4752097">
              <a:off x="7608612" y="5509871"/>
              <a:ext cx="906469" cy="187650"/>
            </a:xfrm>
            <a:prstGeom prst="line">
              <a:avLst/>
            </a:prstGeom>
            <a:ln w="3810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正方形/長方形 105"/>
            <p:cNvSpPr/>
            <p:nvPr/>
          </p:nvSpPr>
          <p:spPr>
            <a:xfrm>
              <a:off x="8071189" y="5143608"/>
              <a:ext cx="357807" cy="35718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7" name="円/楕円 106"/>
            <p:cNvSpPr/>
            <p:nvPr/>
          </p:nvSpPr>
          <p:spPr>
            <a:xfrm>
              <a:off x="8142750" y="5215045"/>
              <a:ext cx="214685" cy="214314"/>
            </a:xfrm>
            <a:prstGeom prst="ellips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8" name="グループ化 60"/>
          <p:cNvGrpSpPr>
            <a:grpSpLocks/>
          </p:cNvGrpSpPr>
          <p:nvPr/>
        </p:nvGrpSpPr>
        <p:grpSpPr bwMode="auto">
          <a:xfrm>
            <a:off x="6963211" y="2232062"/>
            <a:ext cx="3261451" cy="551501"/>
            <a:chOff x="6381739" y="2734622"/>
            <a:chExt cx="3261896" cy="551505"/>
          </a:xfrm>
        </p:grpSpPr>
        <p:sp>
          <p:nvSpPr>
            <p:cNvPr id="109" name="円/楕円 63"/>
            <p:cNvSpPr>
              <a:spLocks noChangeArrowheads="1"/>
            </p:cNvSpPr>
            <p:nvPr/>
          </p:nvSpPr>
          <p:spPr bwMode="auto">
            <a:xfrm>
              <a:off x="6381739" y="2734622"/>
              <a:ext cx="148589" cy="121920"/>
            </a:xfrm>
            <a:prstGeom prst="ellipse">
              <a:avLst/>
            </a:prstGeom>
            <a:solidFill>
              <a:srgbClr val="FF0000"/>
            </a:solidFill>
            <a:ln w="9525" algn="ctr">
              <a:solidFill>
                <a:srgbClr val="002060"/>
              </a:solidFill>
              <a:round/>
              <a:headEnd/>
              <a:tailEnd/>
            </a:ln>
          </p:spPr>
          <p:txBody>
            <a:bodyPr wrap="none" anchor="ctr"/>
            <a:lstStyle/>
            <a:p>
              <a:endParaRPr lang="ja-JP" altLang="en-US">
                <a:solidFill>
                  <a:srgbClr val="7030A0"/>
                </a:solidFill>
              </a:endParaRPr>
            </a:p>
          </p:txBody>
        </p:sp>
        <p:grpSp>
          <p:nvGrpSpPr>
            <p:cNvPr id="110" name="グループ化 83"/>
            <p:cNvGrpSpPr>
              <a:grpSpLocks/>
            </p:cNvGrpSpPr>
            <p:nvPr/>
          </p:nvGrpSpPr>
          <p:grpSpPr bwMode="auto">
            <a:xfrm>
              <a:off x="6453177" y="2857495"/>
              <a:ext cx="3190458" cy="428632"/>
              <a:chOff x="6453177" y="2857495"/>
              <a:chExt cx="3190458" cy="428632"/>
            </a:xfrm>
          </p:grpSpPr>
          <p:sp>
            <p:nvSpPr>
              <p:cNvPr id="111" name="Text Box 69"/>
              <p:cNvSpPr txBox="1">
                <a:spLocks noChangeArrowheads="1"/>
              </p:cNvSpPr>
              <p:nvPr/>
            </p:nvSpPr>
            <p:spPr bwMode="auto">
              <a:xfrm>
                <a:off x="7663336" y="2886014"/>
                <a:ext cx="1980299" cy="400113"/>
              </a:xfrm>
              <a:prstGeom prst="rect">
                <a:avLst/>
              </a:prstGeom>
              <a:noFill/>
              <a:ln w="9525">
                <a:noFill/>
                <a:miter lim="800000"/>
                <a:headEnd/>
                <a:tailEnd/>
              </a:ln>
            </p:spPr>
            <p:txBody>
              <a:bodyPr wrap="none">
                <a:spAutoFit/>
              </a:bodyPr>
              <a:lstStyle/>
              <a:p>
                <a:r>
                  <a:rPr lang="ja-JP" altLang="en-US" sz="2000">
                    <a:solidFill>
                      <a:srgbClr val="002060"/>
                    </a:solidFill>
                    <a:latin typeface="HGSｺﾞｼｯｸE" pitchFamily="50" charset="-128"/>
                    <a:ea typeface="HGSｺﾞｼｯｸE" pitchFamily="50" charset="-128"/>
                  </a:rPr>
                  <a:t>大学院推薦入試</a:t>
                </a:r>
              </a:p>
            </p:txBody>
          </p:sp>
          <p:cxnSp>
            <p:nvCxnSpPr>
              <p:cNvPr id="112" name="直線コネクタ 66"/>
              <p:cNvCxnSpPr>
                <a:cxnSpLocks noChangeShapeType="1"/>
              </p:cNvCxnSpPr>
              <p:nvPr/>
            </p:nvCxnSpPr>
            <p:spPr bwMode="auto">
              <a:xfrm rot="5400000">
                <a:off x="6311750" y="2998943"/>
                <a:ext cx="285753" cy="2857"/>
              </a:xfrm>
              <a:prstGeom prst="line">
                <a:avLst/>
              </a:prstGeom>
              <a:noFill/>
              <a:ln w="28575" algn="ctr">
                <a:solidFill>
                  <a:srgbClr val="FF0000"/>
                </a:solidFill>
                <a:round/>
                <a:headEnd type="arrow" w="med" len="med"/>
                <a:tailEnd/>
              </a:ln>
            </p:spPr>
          </p:cxnSp>
          <p:cxnSp>
            <p:nvCxnSpPr>
              <p:cNvPr id="113" name="直線コネクタ 67"/>
              <p:cNvCxnSpPr>
                <a:cxnSpLocks noChangeShapeType="1"/>
              </p:cNvCxnSpPr>
              <p:nvPr/>
            </p:nvCxnSpPr>
            <p:spPr bwMode="auto">
              <a:xfrm flipV="1">
                <a:off x="6453177" y="3142616"/>
                <a:ext cx="1299484" cy="632"/>
              </a:xfrm>
              <a:prstGeom prst="line">
                <a:avLst/>
              </a:prstGeom>
              <a:noFill/>
              <a:ln w="28575" algn="ctr">
                <a:solidFill>
                  <a:srgbClr val="FF0000"/>
                </a:solidFill>
                <a:round/>
                <a:headEnd/>
                <a:tailEnd/>
              </a:ln>
            </p:spPr>
          </p:cxnSp>
        </p:grpSp>
      </p:grpSp>
      <p:sp>
        <p:nvSpPr>
          <p:cNvPr id="114" name="円形吹き出し 113"/>
          <p:cNvSpPr/>
          <p:nvPr/>
        </p:nvSpPr>
        <p:spPr bwMode="auto">
          <a:xfrm>
            <a:off x="3571722" y="4668129"/>
            <a:ext cx="1195819" cy="751213"/>
          </a:xfrm>
          <a:prstGeom prst="wedgeEllipseCallout">
            <a:avLst/>
          </a:prstGeom>
          <a:solidFill>
            <a:srgbClr val="CC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Verdana" pitchFamily="34" charset="0"/>
              <a:ea typeface="ＭＳ Ｐゴシック" charset="-128"/>
            </a:endParaRPr>
          </a:p>
        </p:txBody>
      </p:sp>
      <p:grpSp>
        <p:nvGrpSpPr>
          <p:cNvPr id="85" name="グループ化 92"/>
          <p:cNvGrpSpPr>
            <a:grpSpLocks/>
          </p:cNvGrpSpPr>
          <p:nvPr/>
        </p:nvGrpSpPr>
        <p:grpSpPr bwMode="auto">
          <a:xfrm>
            <a:off x="7846588" y="3290890"/>
            <a:ext cx="1789113" cy="2255837"/>
            <a:chOff x="6766560" y="3459480"/>
            <a:chExt cx="1787843" cy="2255520"/>
          </a:xfrm>
        </p:grpSpPr>
        <p:grpSp>
          <p:nvGrpSpPr>
            <p:cNvPr id="86" name="グループ化 91"/>
            <p:cNvGrpSpPr>
              <a:grpSpLocks/>
            </p:cNvGrpSpPr>
            <p:nvPr/>
          </p:nvGrpSpPr>
          <p:grpSpPr bwMode="auto">
            <a:xfrm>
              <a:off x="6766560" y="3459480"/>
              <a:ext cx="1356360" cy="777240"/>
              <a:chOff x="6766560" y="3459480"/>
              <a:chExt cx="1356360" cy="777240"/>
            </a:xfrm>
          </p:grpSpPr>
          <p:sp>
            <p:nvSpPr>
              <p:cNvPr id="88" name="円形吹き出し 47"/>
              <p:cNvSpPr>
                <a:spLocks noChangeArrowheads="1"/>
              </p:cNvSpPr>
              <p:nvPr/>
            </p:nvSpPr>
            <p:spPr bwMode="auto">
              <a:xfrm>
                <a:off x="6766560" y="3459480"/>
                <a:ext cx="1356360" cy="777240"/>
              </a:xfrm>
              <a:prstGeom prst="wedgeEllipseCallout">
                <a:avLst>
                  <a:gd name="adj1" fmla="val -20833"/>
                  <a:gd name="adj2" fmla="val 62500"/>
                </a:avLst>
              </a:prstGeom>
              <a:solidFill>
                <a:srgbClr val="FFFF00"/>
              </a:solidFill>
              <a:ln w="9525" algn="ctr">
                <a:solidFill>
                  <a:schemeClr val="tx1"/>
                </a:solidFill>
                <a:round/>
                <a:headEnd/>
                <a:tailEnd/>
              </a:ln>
            </p:spPr>
            <p:txBody>
              <a:bodyPr wrap="none" anchor="ctr"/>
              <a:lstStyle/>
              <a:p>
                <a:endParaRPr lang="ja-JP" altLang="en-US"/>
              </a:p>
            </p:txBody>
          </p:sp>
          <p:sp>
            <p:nvSpPr>
              <p:cNvPr id="89" name="Text Box 16"/>
              <p:cNvSpPr txBox="1">
                <a:spLocks noChangeArrowheads="1"/>
              </p:cNvSpPr>
              <p:nvPr/>
            </p:nvSpPr>
            <p:spPr bwMode="auto">
              <a:xfrm>
                <a:off x="6933037" y="3511547"/>
                <a:ext cx="1078376" cy="646240"/>
              </a:xfrm>
              <a:prstGeom prst="rect">
                <a:avLst/>
              </a:prstGeom>
              <a:noFill/>
              <a:ln w="9525">
                <a:noFill/>
                <a:miter lim="800000"/>
                <a:headEnd/>
                <a:tailEnd/>
              </a:ln>
            </p:spPr>
            <p:txBody>
              <a:bodyPr wrap="none">
                <a:spAutoFit/>
              </a:bodyPr>
              <a:lstStyle/>
              <a:p>
                <a:pPr algn="ctr"/>
                <a:r>
                  <a:rPr lang="ja-JP" altLang="en-US" sz="2000">
                    <a:latin typeface="HGSｺﾞｼｯｸE" pitchFamily="50" charset="-128"/>
                    <a:ea typeface="HGSｺﾞｼｯｸE" pitchFamily="50" charset="-128"/>
                  </a:rPr>
                  <a:t>卒業</a:t>
                </a:r>
                <a:endParaRPr lang="en-US" altLang="ja-JP" sz="2000">
                  <a:latin typeface="HGSｺﾞｼｯｸE" pitchFamily="50" charset="-128"/>
                  <a:ea typeface="HGSｺﾞｼｯｸE" pitchFamily="50" charset="-128"/>
                </a:endParaRPr>
              </a:p>
              <a:p>
                <a:pPr algn="ctr"/>
                <a:r>
                  <a:rPr lang="en-US" altLang="ja-JP" sz="1600">
                    <a:latin typeface="HGSｺﾞｼｯｸE" pitchFamily="50" charset="-128"/>
                    <a:ea typeface="HGSｺﾞｼｯｸE" pitchFamily="50" charset="-128"/>
                  </a:rPr>
                  <a:t>(128</a:t>
                </a:r>
                <a:r>
                  <a:rPr lang="ja-JP" altLang="en-US" sz="1600">
                    <a:latin typeface="HGSｺﾞｼｯｸE" pitchFamily="50" charset="-128"/>
                    <a:ea typeface="HGSｺﾞｼｯｸE" pitchFamily="50" charset="-128"/>
                  </a:rPr>
                  <a:t>単位</a:t>
                </a:r>
                <a:r>
                  <a:rPr lang="en-US" altLang="ja-JP" sz="1600">
                    <a:latin typeface="HGSｺﾞｼｯｸE" pitchFamily="50" charset="-128"/>
                    <a:ea typeface="HGSｺﾞｼｯｸE" pitchFamily="50" charset="-128"/>
                  </a:rPr>
                  <a:t>)</a:t>
                </a:r>
                <a:endParaRPr lang="ja-JP" altLang="en-US" sz="1600">
                  <a:latin typeface="HGSｺﾞｼｯｸE" pitchFamily="50" charset="-128"/>
                  <a:ea typeface="HGSｺﾞｼｯｸE" pitchFamily="50" charset="-128"/>
                </a:endParaRPr>
              </a:p>
            </p:txBody>
          </p:sp>
        </p:grpSp>
        <p:pic>
          <p:nvPicPr>
            <p:cNvPr id="87" name="Picture 7" descr="C:\Users\kitakami\AppData\Local\Microsoft\Windows\Temporary Internet Files\Content.IE5\2GG65ANN\MCj03985870000[1].wmf"/>
            <p:cNvPicPr>
              <a:picLocks noChangeAspect="1" noChangeArrowheads="1"/>
            </p:cNvPicPr>
            <p:nvPr/>
          </p:nvPicPr>
          <p:blipFill>
            <a:blip r:embed="rId6" cstate="print"/>
            <a:srcRect/>
            <a:stretch>
              <a:fillRect/>
            </a:stretch>
          </p:blipFill>
          <p:spPr bwMode="auto">
            <a:xfrm>
              <a:off x="7281888" y="4709159"/>
              <a:ext cx="1272515" cy="1005841"/>
            </a:xfrm>
            <a:prstGeom prst="rect">
              <a:avLst/>
            </a:prstGeom>
            <a:noFill/>
            <a:ln w="9525">
              <a:noFill/>
              <a:miter lim="800000"/>
              <a:headEnd/>
              <a:tailEnd/>
            </a:ln>
          </p:spPr>
        </p:pic>
      </p:grpSp>
      <p:grpSp>
        <p:nvGrpSpPr>
          <p:cNvPr id="64" name="グループ化 84">
            <a:extLst>
              <a:ext uri="{FF2B5EF4-FFF2-40B4-BE49-F238E27FC236}">
                <a16:creationId xmlns:a16="http://schemas.microsoft.com/office/drawing/2014/main" id="{B75307C3-EA15-4EB5-890E-8701BFDF8294}"/>
              </a:ext>
            </a:extLst>
          </p:cNvPr>
          <p:cNvGrpSpPr>
            <a:grpSpLocks/>
          </p:cNvGrpSpPr>
          <p:nvPr/>
        </p:nvGrpSpPr>
        <p:grpSpPr bwMode="auto">
          <a:xfrm>
            <a:off x="6095999" y="2730265"/>
            <a:ext cx="2157615" cy="424277"/>
            <a:chOff x="4989310" y="3018129"/>
            <a:chExt cx="2157615" cy="424277"/>
          </a:xfrm>
        </p:grpSpPr>
        <p:sp>
          <p:nvSpPr>
            <p:cNvPr id="65" name="Line 64">
              <a:extLst>
                <a:ext uri="{FF2B5EF4-FFF2-40B4-BE49-F238E27FC236}">
                  <a16:creationId xmlns:a16="http://schemas.microsoft.com/office/drawing/2014/main" id="{94AB2E0E-1324-46DA-B913-07FD21A4A8AE}"/>
                </a:ext>
              </a:extLst>
            </p:cNvPr>
            <p:cNvSpPr>
              <a:spLocks noChangeShapeType="1"/>
            </p:cNvSpPr>
            <p:nvPr/>
          </p:nvSpPr>
          <p:spPr bwMode="auto">
            <a:xfrm flipV="1">
              <a:off x="4989310" y="3436620"/>
              <a:ext cx="2157615" cy="5786"/>
            </a:xfrm>
            <a:prstGeom prst="line">
              <a:avLst/>
            </a:prstGeom>
            <a:noFill/>
            <a:ln w="28575">
              <a:solidFill>
                <a:srgbClr val="008000"/>
              </a:solidFill>
              <a:round/>
              <a:headEnd type="arrow" w="med" len="med"/>
              <a:tailEnd type="arrow" w="med" len="med"/>
            </a:ln>
          </p:spPr>
          <p:txBody>
            <a:bodyPr wrap="none" anchor="ctr"/>
            <a:lstStyle/>
            <a:p>
              <a:endParaRPr lang="ja-JP" altLang="en-US"/>
            </a:p>
          </p:txBody>
        </p:sp>
        <p:sp>
          <p:nvSpPr>
            <p:cNvPr id="67" name="Text Box 65">
              <a:extLst>
                <a:ext uri="{FF2B5EF4-FFF2-40B4-BE49-F238E27FC236}">
                  <a16:creationId xmlns:a16="http://schemas.microsoft.com/office/drawing/2014/main" id="{D34BC782-D0A5-40FA-AE15-84B5BEF8BBBD}"/>
                </a:ext>
              </a:extLst>
            </p:cNvPr>
            <p:cNvSpPr txBox="1">
              <a:spLocks noChangeArrowheads="1"/>
            </p:cNvSpPr>
            <p:nvPr/>
          </p:nvSpPr>
          <p:spPr bwMode="auto">
            <a:xfrm>
              <a:off x="5027336" y="3018129"/>
              <a:ext cx="1980029" cy="400110"/>
            </a:xfrm>
            <a:prstGeom prst="rect">
              <a:avLst/>
            </a:prstGeom>
            <a:noFill/>
            <a:ln w="9525">
              <a:noFill/>
              <a:miter lim="800000"/>
              <a:headEnd/>
              <a:tailEnd/>
            </a:ln>
          </p:spPr>
          <p:txBody>
            <a:bodyPr wrap="none">
              <a:spAutoFit/>
            </a:bodyPr>
            <a:lstStyle/>
            <a:p>
              <a:r>
                <a:rPr lang="ja-JP" altLang="en-US" sz="2000">
                  <a:solidFill>
                    <a:srgbClr val="002060"/>
                  </a:solidFill>
                  <a:latin typeface="HGSｺﾞｼｯｸE" pitchFamily="50" charset="-128"/>
                  <a:ea typeface="HGSｺﾞｼｯｸE" pitchFamily="50" charset="-128"/>
                </a:rPr>
                <a:t>講座に分かれて</a:t>
              </a:r>
            </a:p>
          </p:txBody>
        </p:sp>
      </p:grpSp>
      <p:sp>
        <p:nvSpPr>
          <p:cNvPr id="68" name="Text Box 53"/>
          <p:cNvSpPr txBox="1">
            <a:spLocks noChangeArrowheads="1"/>
          </p:cNvSpPr>
          <p:nvPr/>
        </p:nvSpPr>
        <p:spPr bwMode="auto">
          <a:xfrm>
            <a:off x="3571722" y="4669090"/>
            <a:ext cx="1333479" cy="707886"/>
          </a:xfrm>
          <a:prstGeom prst="rect">
            <a:avLst/>
          </a:prstGeom>
          <a:noFill/>
          <a:ln w="9525">
            <a:noFill/>
            <a:miter lim="800000"/>
            <a:headEnd/>
            <a:tailEnd/>
          </a:ln>
        </p:spPr>
        <p:txBody>
          <a:bodyPr wrap="square">
            <a:spAutoFit/>
          </a:bodyPr>
          <a:lstStyle/>
          <a:p>
            <a:r>
              <a:rPr lang="ja-JP" altLang="en-US" sz="2000">
                <a:solidFill>
                  <a:srgbClr val="C00000"/>
                </a:solidFill>
                <a:latin typeface="HGSｺﾞｼｯｸE" pitchFamily="50" charset="-128"/>
                <a:ea typeface="HGSｺﾞｼｯｸE" pitchFamily="50" charset="-128"/>
              </a:rPr>
              <a:t>学科配属</a:t>
            </a:r>
            <a:endParaRPr lang="en-US" altLang="ja-JP" sz="2000">
              <a:solidFill>
                <a:srgbClr val="C00000"/>
              </a:solidFill>
              <a:latin typeface="HGSｺﾞｼｯｸE" pitchFamily="50" charset="-128"/>
              <a:ea typeface="HGSｺﾞｼｯｸE" pitchFamily="50" charset="-128"/>
            </a:endParaRPr>
          </a:p>
          <a:p>
            <a:r>
              <a:rPr lang="ja-JP" altLang="en-US" sz="2000">
                <a:solidFill>
                  <a:srgbClr val="C00000"/>
                </a:solidFill>
                <a:latin typeface="HGSｺﾞｼｯｸE" pitchFamily="50" charset="-128"/>
                <a:ea typeface="HGSｺﾞｼｯｸE" pitchFamily="50" charset="-128"/>
              </a:rPr>
              <a:t>履修登録</a:t>
            </a:r>
            <a:endParaRPr lang="en-US" altLang="ja-JP" sz="2000">
              <a:solidFill>
                <a:srgbClr val="C00000"/>
              </a:solidFill>
              <a:latin typeface="HGSｺﾞｼｯｸE" pitchFamily="50" charset="-128"/>
              <a:ea typeface="HGSｺﾞｼｯｸE" pitchFamily="50" charset="-128"/>
            </a:endParaRPr>
          </a:p>
        </p:txBody>
      </p:sp>
      <p:sp>
        <p:nvSpPr>
          <p:cNvPr id="69" name="Text Box 51"/>
          <p:cNvSpPr txBox="1">
            <a:spLocks noChangeArrowheads="1"/>
          </p:cNvSpPr>
          <p:nvPr/>
        </p:nvSpPr>
        <p:spPr bwMode="auto">
          <a:xfrm>
            <a:off x="2210280" y="5070859"/>
            <a:ext cx="954107" cy="400110"/>
          </a:xfrm>
          <a:prstGeom prst="rect">
            <a:avLst/>
          </a:prstGeom>
          <a:noFill/>
          <a:ln w="9525">
            <a:noFill/>
            <a:miter lim="800000"/>
            <a:headEnd/>
            <a:tailEnd/>
          </a:ln>
        </p:spPr>
        <p:txBody>
          <a:bodyPr wrap="none">
            <a:spAutoFit/>
          </a:bodyPr>
          <a:lstStyle/>
          <a:p>
            <a:pPr>
              <a:defRPr/>
            </a:pPr>
            <a:r>
              <a:rPr lang="ja-JP" altLang="en-US" sz="2000">
                <a:latin typeface="HGSｺﾞｼｯｸE" pitchFamily="50" charset="-128"/>
                <a:ea typeface="HGSｺﾞｼｯｸE" pitchFamily="50" charset="-128"/>
              </a:rPr>
              <a:t>入学式</a:t>
            </a:r>
          </a:p>
        </p:txBody>
      </p:sp>
    </p:spTree>
    <p:extLst>
      <p:ext uri="{BB962C8B-B14F-4D97-AF65-F5344CB8AC3E}">
        <p14:creationId xmlns:p14="http://schemas.microsoft.com/office/powerpoint/2010/main" val="4227744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卒業要件</a:t>
            </a:r>
            <a:endParaRPr kumimoji="1" lang="ja-JP" altLang="en-US"/>
          </a:p>
        </p:txBody>
      </p:sp>
      <p:graphicFrame>
        <p:nvGraphicFramePr>
          <p:cNvPr id="3" name="表 2"/>
          <p:cNvGraphicFramePr>
            <a:graphicFrameLocks noGrp="1"/>
          </p:cNvGraphicFramePr>
          <p:nvPr/>
        </p:nvGraphicFramePr>
        <p:xfrm>
          <a:off x="838381" y="1239880"/>
          <a:ext cx="5714683" cy="5151120"/>
        </p:xfrm>
        <a:graphic>
          <a:graphicData uri="http://schemas.openxmlformats.org/drawingml/2006/table">
            <a:tbl>
              <a:tblPr firstRow="1" bandRow="1">
                <a:tableStyleId>{5C22544A-7EE6-4342-B048-85BDC9FD1C3A}</a:tableStyleId>
              </a:tblPr>
              <a:tblGrid>
                <a:gridCol w="487680">
                  <a:extLst>
                    <a:ext uri="{9D8B030D-6E8A-4147-A177-3AD203B41FA5}">
                      <a16:colId xmlns:a16="http://schemas.microsoft.com/office/drawing/2014/main" val="127689186"/>
                    </a:ext>
                  </a:extLst>
                </a:gridCol>
                <a:gridCol w="487680">
                  <a:extLst>
                    <a:ext uri="{9D8B030D-6E8A-4147-A177-3AD203B41FA5}">
                      <a16:colId xmlns:a16="http://schemas.microsoft.com/office/drawing/2014/main" val="20001"/>
                    </a:ext>
                  </a:extLst>
                </a:gridCol>
                <a:gridCol w="3140393">
                  <a:extLst>
                    <a:ext uri="{9D8B030D-6E8A-4147-A177-3AD203B41FA5}">
                      <a16:colId xmlns:a16="http://schemas.microsoft.com/office/drawing/2014/main" val="862690627"/>
                    </a:ext>
                  </a:extLst>
                </a:gridCol>
                <a:gridCol w="1598930">
                  <a:extLst>
                    <a:ext uri="{9D8B030D-6E8A-4147-A177-3AD203B41FA5}">
                      <a16:colId xmlns:a16="http://schemas.microsoft.com/office/drawing/2014/main" val="1322844332"/>
                    </a:ext>
                  </a:extLst>
                </a:gridCol>
              </a:tblGrid>
              <a:tr h="370840">
                <a:tc gridSpan="3">
                  <a:txBody>
                    <a:bodyPr/>
                    <a:lstStyle/>
                    <a:p>
                      <a:pPr algn="ctr"/>
                      <a:r>
                        <a:rPr kumimoji="1" lang="ja-JP" altLang="en-US" sz="2000" b="0">
                          <a:solidFill>
                            <a:schemeClr val="tx1"/>
                          </a:solidFill>
                          <a:latin typeface="Meiryo UI" panose="020B0604030504040204" pitchFamily="50" charset="-128"/>
                          <a:ea typeface="Meiryo UI" panose="020B0604030504040204" pitchFamily="50" charset="-128"/>
                        </a:rPr>
                        <a:t>科目区分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kumimoji="1" lang="ja-JP" altLang="en-US" sz="20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kumimoji="1" lang="ja-JP" altLang="en-US" sz="20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b="0">
                          <a:solidFill>
                            <a:schemeClr val="tx1"/>
                          </a:solidFill>
                          <a:latin typeface="Meiryo UI" panose="020B0604030504040204" pitchFamily="50" charset="-128"/>
                          <a:ea typeface="Meiryo UI" panose="020B0604030504040204" pitchFamily="50" charset="-128"/>
                        </a:rPr>
                        <a:t>必要単位数</a:t>
                      </a:r>
                      <a:endParaRPr kumimoji="1" lang="en-US" altLang="ja-JP" sz="20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452567"/>
                  </a:ext>
                </a:extLst>
              </a:tr>
              <a:tr h="370840">
                <a:tc rowSpan="10">
                  <a:txBody>
                    <a:bodyPr/>
                    <a:lstStyle/>
                    <a:p>
                      <a:pPr algn="ctr"/>
                      <a:r>
                        <a:rPr kumimoji="1" lang="ja-JP" altLang="en-US" sz="2000">
                          <a:latin typeface="Meiryo UI" panose="020B0604030504040204" pitchFamily="50" charset="-128"/>
                          <a:ea typeface="Meiryo UI" panose="020B0604030504040204" pitchFamily="50" charset="-128"/>
                        </a:rPr>
                        <a:t>全学共通系科目</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rowSpan="8">
                  <a:txBody>
                    <a:bodyPr/>
                    <a:lstStyle/>
                    <a:p>
                      <a:pPr algn="ctr"/>
                      <a:r>
                        <a:rPr kumimoji="1" lang="ja-JP" altLang="en-US" sz="2000">
                          <a:latin typeface="Meiryo UI" panose="020B0604030504040204" pitchFamily="50" charset="-128"/>
                          <a:ea typeface="Meiryo UI" panose="020B0604030504040204" pitchFamily="50" charset="-128"/>
                        </a:rPr>
                        <a:t>総合共通科目</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広島・地域志向科目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a:r>
                        <a:rPr kumimoji="1" lang="ja-JP" altLang="en-US" sz="2000">
                          <a:latin typeface="Meiryo UI" panose="020B0604030504040204" pitchFamily="50" charset="-128"/>
                          <a:ea typeface="Meiryo UI" panose="020B0604030504040204" pitchFamily="50" charset="-128"/>
                        </a:rPr>
                        <a:t>２単位以上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854642"/>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平和科目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２単位以上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742064"/>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共通科目</a:t>
                      </a:r>
                      <a:r>
                        <a:rPr kumimoji="1" lang="en-US" altLang="ja-JP" sz="2000">
                          <a:latin typeface="Meiryo UI" panose="020B0604030504040204" pitchFamily="50" charset="-128"/>
                          <a:ea typeface="Meiryo UI" panose="020B0604030504040204" pitchFamily="50" charset="-128"/>
                        </a:rPr>
                        <a:t>A</a:t>
                      </a:r>
                      <a:r>
                        <a:rPr kumimoji="1" lang="ja-JP" altLang="en-US" sz="2000">
                          <a:latin typeface="Meiryo UI" panose="020B0604030504040204" pitchFamily="50" charset="-128"/>
                          <a:ea typeface="Meiryo UI" panose="020B0604030504040204" pitchFamily="50" charset="-128"/>
                        </a:rPr>
                        <a:t>（人間と社会）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４単位以上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195532"/>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共通科目</a:t>
                      </a:r>
                      <a:r>
                        <a:rPr kumimoji="1" lang="en-US" altLang="ja-JP" sz="2000">
                          <a:latin typeface="Meiryo UI" panose="020B0604030504040204" pitchFamily="50" charset="-128"/>
                          <a:ea typeface="Meiryo UI" panose="020B0604030504040204" pitchFamily="50" charset="-128"/>
                        </a:rPr>
                        <a:t>B</a:t>
                      </a:r>
                      <a:r>
                        <a:rPr kumimoji="1" lang="ja-JP" altLang="en-US" sz="2000">
                          <a:latin typeface="Meiryo UI" panose="020B0604030504040204" pitchFamily="50" charset="-128"/>
                          <a:ea typeface="Meiryo UI" panose="020B0604030504040204" pitchFamily="50" charset="-128"/>
                        </a:rPr>
                        <a:t>（数理と自然）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４単位以上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7701611"/>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共通科目</a:t>
                      </a:r>
                      <a:r>
                        <a:rPr kumimoji="1" lang="en-US" altLang="ja-JP" sz="2000">
                          <a:latin typeface="Meiryo UI" panose="020B0604030504040204" pitchFamily="50" charset="-128"/>
                          <a:ea typeface="Meiryo UI" panose="020B0604030504040204" pitchFamily="50" charset="-128"/>
                        </a:rPr>
                        <a:t>C</a:t>
                      </a:r>
                      <a:r>
                        <a:rPr kumimoji="1" lang="ja-JP" altLang="en-US" sz="2000">
                          <a:latin typeface="Meiryo UI" panose="020B0604030504040204" pitchFamily="50" charset="-128"/>
                          <a:ea typeface="Meiryo UI" panose="020B0604030504040204" pitchFamily="50" charset="-128"/>
                        </a:rPr>
                        <a:t>（芸術）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２単位以上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2289057"/>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初年次演習科目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１単位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キャリア形成・実践科目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a:r>
                        <a:rPr kumimoji="1" lang="ja-JP" altLang="en-US" sz="2000">
                          <a:latin typeface="Meiryo UI" panose="020B0604030504040204" pitchFamily="50" charset="-128"/>
                          <a:ea typeface="Meiryo UI" panose="020B0604030504040204" pitchFamily="50" charset="-128"/>
                        </a:rPr>
                        <a:t>１単位以上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小計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a:latin typeface="Meiryo UI" panose="020B0604030504040204" pitchFamily="50" charset="-128"/>
                          <a:ea typeface="Meiryo UI" panose="020B0604030504040204" pitchFamily="50" charset="-128"/>
                        </a:rPr>
                        <a:t>16</a:t>
                      </a:r>
                      <a:r>
                        <a:rPr kumimoji="1" lang="ja-JP" altLang="en-US" sz="2000">
                          <a:latin typeface="Meiryo UI" panose="020B0604030504040204" pitchFamily="50" charset="-128"/>
                          <a:ea typeface="Meiryo UI" panose="020B0604030504040204" pitchFamily="50" charset="-128"/>
                        </a:rPr>
                        <a:t>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l"/>
                      <a:r>
                        <a:rPr kumimoji="1" lang="ja-JP" altLang="en-US" sz="2000">
                          <a:latin typeface="Meiryo UI" panose="020B0604030504040204" pitchFamily="50" charset="-128"/>
                          <a:ea typeface="Meiryo UI" panose="020B0604030504040204" pitchFamily="50" charset="-128"/>
                        </a:rPr>
                        <a:t>一般情報処理科目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２単位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70840">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l"/>
                      <a:r>
                        <a:rPr kumimoji="1" lang="ja-JP" altLang="en-US" sz="2000">
                          <a:latin typeface="Meiryo UI" panose="020B0604030504040204" pitchFamily="50" charset="-128"/>
                          <a:ea typeface="Meiryo UI" panose="020B0604030504040204" pitchFamily="50" charset="-128"/>
                        </a:rPr>
                        <a:t>保健体育科目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２単位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370840">
                <a:tc gridSpan="3">
                  <a:txBody>
                    <a:bodyPr/>
                    <a:lstStyle/>
                    <a:p>
                      <a:pPr algn="l"/>
                      <a:r>
                        <a:rPr kumimoji="1" lang="ja-JP" altLang="en-US" sz="2000">
                          <a:latin typeface="Meiryo UI" panose="020B0604030504040204" pitchFamily="50" charset="-128"/>
                          <a:ea typeface="Meiryo UI" panose="020B0604030504040204" pitchFamily="50" charset="-128"/>
                        </a:rPr>
                        <a:t>外国語系科目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h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a:latin typeface="Meiryo UI" panose="020B0604030504040204" pitchFamily="50" charset="-128"/>
                          <a:ea typeface="Meiryo UI" panose="020B0604030504040204" pitchFamily="50" charset="-128"/>
                        </a:rPr>
                        <a:t>８単位以上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370840">
                <a:tc gridSpan="3">
                  <a:txBody>
                    <a:bodyPr/>
                    <a:lstStyle/>
                    <a:p>
                      <a:pPr algn="l"/>
                      <a:r>
                        <a:rPr kumimoji="1" lang="ja-JP" altLang="en-US" sz="2000">
                          <a:latin typeface="Meiryo UI" panose="020B0604030504040204" pitchFamily="50" charset="-128"/>
                          <a:ea typeface="Meiryo UI" panose="020B0604030504040204" pitchFamily="50" charset="-128"/>
                        </a:rPr>
                        <a:t>全学共通＋外国語系科目合計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h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b="1">
                          <a:latin typeface="Meiryo UI" panose="020B0604030504040204" pitchFamily="50" charset="-128"/>
                          <a:ea typeface="Meiryo UI" panose="020B0604030504040204" pitchFamily="50" charset="-128"/>
                        </a:rPr>
                        <a:t>33</a:t>
                      </a:r>
                      <a:r>
                        <a:rPr kumimoji="1" lang="ja-JP" altLang="en-US" sz="2000" b="1">
                          <a:latin typeface="Meiryo UI" panose="020B0604030504040204" pitchFamily="50" charset="-128"/>
                          <a:ea typeface="Meiryo UI" panose="020B0604030504040204" pitchFamily="50" charset="-128"/>
                        </a:rPr>
                        <a:t>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graphicFrame>
        <p:nvGraphicFramePr>
          <p:cNvPr id="7" name="表 6"/>
          <p:cNvGraphicFramePr>
            <a:graphicFrameLocks noGrp="1"/>
          </p:cNvGraphicFramePr>
          <p:nvPr/>
        </p:nvGraphicFramePr>
        <p:xfrm>
          <a:off x="6860358" y="1239880"/>
          <a:ext cx="4407535" cy="2287091"/>
        </p:xfrm>
        <a:graphic>
          <a:graphicData uri="http://schemas.openxmlformats.org/drawingml/2006/table">
            <a:tbl>
              <a:tblPr firstRow="1" bandRow="1">
                <a:tableStyleId>{5C22544A-7EE6-4342-B048-85BDC9FD1C3A}</a:tableStyleId>
              </a:tblPr>
              <a:tblGrid>
                <a:gridCol w="614983">
                  <a:extLst>
                    <a:ext uri="{9D8B030D-6E8A-4147-A177-3AD203B41FA5}">
                      <a16:colId xmlns:a16="http://schemas.microsoft.com/office/drawing/2014/main" val="127689186"/>
                    </a:ext>
                  </a:extLst>
                </a:gridCol>
                <a:gridCol w="2193622">
                  <a:extLst>
                    <a:ext uri="{9D8B030D-6E8A-4147-A177-3AD203B41FA5}">
                      <a16:colId xmlns:a16="http://schemas.microsoft.com/office/drawing/2014/main" val="862690627"/>
                    </a:ext>
                  </a:extLst>
                </a:gridCol>
                <a:gridCol w="1598930">
                  <a:extLst>
                    <a:ext uri="{9D8B030D-6E8A-4147-A177-3AD203B41FA5}">
                      <a16:colId xmlns:a16="http://schemas.microsoft.com/office/drawing/2014/main" val="1322844332"/>
                    </a:ext>
                  </a:extLst>
                </a:gridCol>
              </a:tblGrid>
              <a:tr h="370840">
                <a:tc gridSpan="2">
                  <a:txBody>
                    <a:bodyPr/>
                    <a:lstStyle/>
                    <a:p>
                      <a:pPr algn="ctr"/>
                      <a:r>
                        <a:rPr kumimoji="1" lang="ja-JP" altLang="en-US" sz="2000" b="0">
                          <a:solidFill>
                            <a:schemeClr val="tx1"/>
                          </a:solidFill>
                          <a:latin typeface="Meiryo UI" panose="020B0604030504040204" pitchFamily="50" charset="-128"/>
                          <a:ea typeface="Meiryo UI" panose="020B0604030504040204" pitchFamily="50" charset="-128"/>
                        </a:rPr>
                        <a:t>科目区分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kumimoji="1" lang="ja-JP" altLang="en-US" sz="20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b="0">
                          <a:solidFill>
                            <a:schemeClr val="tx1"/>
                          </a:solidFill>
                          <a:latin typeface="Meiryo UI" panose="020B0604030504040204" pitchFamily="50" charset="-128"/>
                          <a:ea typeface="Meiryo UI" panose="020B0604030504040204" pitchFamily="50" charset="-128"/>
                        </a:rPr>
                        <a:t>必要単位数</a:t>
                      </a:r>
                      <a:endParaRPr kumimoji="1" lang="en-US" altLang="ja-JP" sz="2000" b="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452567"/>
                  </a:ext>
                </a:extLst>
              </a:tr>
              <a:tr h="619400">
                <a:tc rowSpan="3">
                  <a:txBody>
                    <a:bodyPr/>
                    <a:lstStyle/>
                    <a:p>
                      <a:pPr algn="ctr"/>
                      <a:r>
                        <a:rPr kumimoji="1" lang="ja-JP" altLang="en-US" sz="2000">
                          <a:latin typeface="Meiryo UI" panose="020B0604030504040204" pitchFamily="50" charset="-128"/>
                          <a:ea typeface="Meiryo UI" panose="020B0604030504040204" pitchFamily="50" charset="-128"/>
                        </a:rPr>
                        <a:t>専門教育科目</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学部共通科目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rowSpan="3">
                  <a:txBody>
                    <a:bodyPr/>
                    <a:lstStyle/>
                    <a:p>
                      <a:pPr algn="ctr"/>
                      <a:r>
                        <a:rPr kumimoji="1" lang="en-US" altLang="ja-JP" sz="2000" b="1">
                          <a:latin typeface="Meiryo UI" panose="020B0604030504040204" pitchFamily="50" charset="-128"/>
                          <a:ea typeface="Meiryo UI" panose="020B0604030504040204" pitchFamily="50" charset="-128"/>
                        </a:rPr>
                        <a:t>95</a:t>
                      </a:r>
                      <a:r>
                        <a:rPr kumimoji="1" lang="ja-JP" altLang="en-US" sz="2000" b="1">
                          <a:latin typeface="Meiryo UI" panose="020B0604030504040204" pitchFamily="50" charset="-128"/>
                          <a:ea typeface="Meiryo UI" panose="020B0604030504040204" pitchFamily="50" charset="-128"/>
                        </a:rPr>
                        <a:t>単位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854642"/>
                  </a:ext>
                </a:extLst>
              </a:tr>
              <a:tr h="667297">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専門基礎科目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742064"/>
                  </a:ext>
                </a:extLst>
              </a:tr>
              <a:tr h="604154">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2000">
                          <a:latin typeface="Meiryo UI" panose="020B0604030504040204" pitchFamily="50" charset="-128"/>
                          <a:ea typeface="Meiryo UI" panose="020B0604030504040204" pitchFamily="50" charset="-128"/>
                        </a:rPr>
                        <a:t>専門科目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vMerge="1">
                  <a:txBody>
                    <a:bodyPr/>
                    <a:lstStyle/>
                    <a:p>
                      <a:pPr algn="ctr"/>
                      <a:endParaRPr kumimoji="1" lang="ja-JP" altLang="en-US" sz="20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195532"/>
                  </a:ext>
                </a:extLst>
              </a:tr>
            </a:tbl>
          </a:graphicData>
        </a:graphic>
      </p:graphicFrame>
      <p:sp>
        <p:nvSpPr>
          <p:cNvPr id="8" name="角丸四角形 7"/>
          <p:cNvSpPr/>
          <p:nvPr/>
        </p:nvSpPr>
        <p:spPr>
          <a:xfrm>
            <a:off x="7404004" y="5564751"/>
            <a:ext cx="3863889" cy="826249"/>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a:t>卒業必要単位数：</a:t>
            </a:r>
            <a:r>
              <a:rPr kumimoji="1" lang="en-US" altLang="ja-JP" sz="2400" b="1"/>
              <a:t>128</a:t>
            </a:r>
            <a:r>
              <a:rPr kumimoji="1" lang="ja-JP" altLang="en-US" sz="2400" b="1"/>
              <a:t>単位</a:t>
            </a:r>
          </a:p>
        </p:txBody>
      </p:sp>
      <p:sp>
        <p:nvSpPr>
          <p:cNvPr id="9" name="テキスト ボックス 8"/>
          <p:cNvSpPr txBox="1"/>
          <p:nvPr/>
        </p:nvSpPr>
        <p:spPr>
          <a:xfrm>
            <a:off x="6922047" y="3585397"/>
            <a:ext cx="4100353" cy="707886"/>
          </a:xfrm>
          <a:prstGeom prst="rect">
            <a:avLst/>
          </a:prstGeom>
          <a:noFill/>
        </p:spPr>
        <p:txBody>
          <a:bodyPr wrap="none" rtlCol="0">
            <a:spAutoFit/>
          </a:bodyPr>
          <a:lstStyle/>
          <a:p>
            <a:pPr marL="342900" indent="-342900">
              <a:buFont typeface="Arial" panose="020B0604020202020204" pitchFamily="34" charset="0"/>
              <a:buChar char="•"/>
            </a:pPr>
            <a:r>
              <a:rPr kumimoji="1" lang="ja-JP" altLang="en-US" sz="2000"/>
              <a:t>講義：</a:t>
            </a:r>
            <a:r>
              <a:rPr kumimoji="1" lang="en-US" altLang="ja-JP" sz="2000"/>
              <a:t>90</a:t>
            </a:r>
            <a:r>
              <a:rPr kumimoji="1" lang="ja-JP" altLang="en-US" sz="2000"/>
              <a:t>分</a:t>
            </a:r>
            <a:r>
              <a:rPr kumimoji="1" lang="en-US" altLang="ja-JP" sz="2000"/>
              <a:t>×15</a:t>
            </a:r>
            <a:r>
              <a:rPr kumimoji="1" lang="ja-JP" altLang="en-US" sz="2000"/>
              <a:t>回で２単位</a:t>
            </a:r>
            <a:endParaRPr kumimoji="1" lang="en-US" altLang="ja-JP" sz="2000"/>
          </a:p>
          <a:p>
            <a:pPr marL="342900" indent="-342900">
              <a:buFont typeface="Arial" panose="020B0604020202020204" pitchFamily="34" charset="0"/>
              <a:buChar char="•"/>
            </a:pPr>
            <a:r>
              <a:rPr kumimoji="1" lang="ja-JP" altLang="en-US" sz="2000"/>
              <a:t>演習・実習：</a:t>
            </a:r>
            <a:r>
              <a:rPr kumimoji="1" lang="en-US" altLang="ja-JP" sz="2000"/>
              <a:t>90</a:t>
            </a:r>
            <a:r>
              <a:rPr kumimoji="1" lang="ja-JP" altLang="en-US" sz="2000"/>
              <a:t>分</a:t>
            </a:r>
            <a:r>
              <a:rPr kumimoji="1" lang="en-US" altLang="ja-JP" sz="2000"/>
              <a:t>×15</a:t>
            </a:r>
            <a:r>
              <a:rPr kumimoji="1" lang="ja-JP" altLang="en-US" sz="2000"/>
              <a:t>回で１単位</a:t>
            </a:r>
          </a:p>
        </p:txBody>
      </p:sp>
      <p:sp>
        <p:nvSpPr>
          <p:cNvPr id="10" name="テキスト ボックス 9"/>
          <p:cNvSpPr txBox="1"/>
          <p:nvPr/>
        </p:nvSpPr>
        <p:spPr>
          <a:xfrm>
            <a:off x="6922047" y="4361703"/>
            <a:ext cx="4653838" cy="1015663"/>
          </a:xfrm>
          <a:prstGeom prst="rect">
            <a:avLst/>
          </a:prstGeom>
          <a:solidFill>
            <a:srgbClr val="FFFF00"/>
          </a:solidFill>
          <a:ln>
            <a:solidFill>
              <a:schemeClr val="tx1"/>
            </a:solidFill>
          </a:ln>
        </p:spPr>
        <p:txBody>
          <a:bodyPr wrap="none" rtlCol="0">
            <a:spAutoFit/>
          </a:bodyPr>
          <a:lstStyle/>
          <a:p>
            <a:pPr marL="342900" indent="-342900">
              <a:buFont typeface="Arial" panose="020B0604020202020204" pitchFamily="34" charset="0"/>
              <a:buChar char="•"/>
            </a:pPr>
            <a:r>
              <a:rPr kumimoji="1" lang="ja-JP" altLang="en-US" sz="2000" b="1"/>
              <a:t>必修科目</a:t>
            </a:r>
            <a:r>
              <a:rPr kumimoji="1" lang="ja-JP" altLang="en-US" sz="2000"/>
              <a:t>：卒業に必要な科目</a:t>
            </a:r>
            <a:endParaRPr kumimoji="1" lang="en-US" altLang="ja-JP" sz="2000"/>
          </a:p>
          <a:p>
            <a:pPr marL="342900" indent="-342900">
              <a:buFont typeface="Arial" panose="020B0604020202020204" pitchFamily="34" charset="0"/>
              <a:buChar char="•"/>
            </a:pPr>
            <a:r>
              <a:rPr kumimoji="1" lang="ja-JP" altLang="en-US" sz="2000" b="1"/>
              <a:t>選択科目</a:t>
            </a:r>
            <a:r>
              <a:rPr kumimoji="1" lang="ja-JP" altLang="en-US" sz="2000"/>
              <a:t>：卒業単位に加算され選べる</a:t>
            </a:r>
            <a:endParaRPr kumimoji="1" lang="en-US" altLang="ja-JP" sz="2000"/>
          </a:p>
          <a:p>
            <a:pPr marL="342900" indent="-342900">
              <a:buFont typeface="Arial" panose="020B0604020202020204" pitchFamily="34" charset="0"/>
              <a:buChar char="•"/>
            </a:pPr>
            <a:r>
              <a:rPr kumimoji="1" lang="ja-JP" altLang="en-US" sz="2000"/>
              <a:t>自由科目：卒業単位に加算されない</a:t>
            </a:r>
          </a:p>
        </p:txBody>
      </p:sp>
    </p:spTree>
    <p:extLst>
      <p:ext uri="{BB962C8B-B14F-4D97-AF65-F5344CB8AC3E}">
        <p14:creationId xmlns:p14="http://schemas.microsoft.com/office/powerpoint/2010/main" val="1237684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進級・卒業要件の確認</a:t>
            </a:r>
            <a:endParaRPr kumimoji="1" lang="ja-JP" altLang="en-US"/>
          </a:p>
        </p:txBody>
      </p:sp>
      <p:sp>
        <p:nvSpPr>
          <p:cNvPr id="3" name="コンテンツ プレースホルダー 2"/>
          <p:cNvSpPr>
            <a:spLocks noGrp="1"/>
          </p:cNvSpPr>
          <p:nvPr>
            <p:ph idx="1"/>
          </p:nvPr>
        </p:nvSpPr>
        <p:spPr>
          <a:xfrm>
            <a:off x="519545" y="1192847"/>
            <a:ext cx="11481622" cy="5493026"/>
          </a:xfrm>
        </p:spPr>
        <p:txBody>
          <a:bodyPr>
            <a:normAutofit fontScale="92500" lnSpcReduction="10000"/>
          </a:bodyPr>
          <a:lstStyle/>
          <a:p>
            <a:pPr marL="446088" indent="-446088">
              <a:buFont typeface="Wingdings" panose="05000000000000000000" pitchFamily="2" charset="2"/>
              <a:buChar char="l"/>
            </a:pPr>
            <a:r>
              <a:rPr lang="ja-JP" altLang="en-US"/>
              <a:t>３年次進級要件（２年 → ３年）</a:t>
            </a:r>
            <a:endParaRPr lang="en-US" altLang="ja-JP"/>
          </a:p>
          <a:p>
            <a:pPr marL="738696" lvl="1" indent="-446088">
              <a:buFont typeface="Wingdings" panose="05000000000000000000" pitchFamily="2" charset="2"/>
              <a:buChar char="l"/>
            </a:pPr>
            <a:r>
              <a:rPr lang="ja-JP" altLang="en-US"/>
              <a:t>単位数：</a:t>
            </a:r>
            <a:r>
              <a:rPr lang="en-US" altLang="ja-JP" b="1">
                <a:solidFill>
                  <a:srgbClr val="0000CC"/>
                </a:solidFill>
              </a:rPr>
              <a:t>66</a:t>
            </a:r>
            <a:r>
              <a:rPr lang="ja-JP" altLang="en-US" b="1">
                <a:solidFill>
                  <a:srgbClr val="0000CC"/>
                </a:solidFill>
              </a:rPr>
              <a:t>単位</a:t>
            </a:r>
            <a:r>
              <a:rPr lang="ja-JP" altLang="en-US"/>
              <a:t>以上（</a:t>
            </a:r>
            <a:r>
              <a:rPr lang="en-US" altLang="ja-JP" u="sng"/>
              <a:t>80</a:t>
            </a:r>
            <a:r>
              <a:rPr lang="ja-JP" altLang="en-US" u="sng"/>
              <a:t>単位</a:t>
            </a:r>
            <a:r>
              <a:rPr lang="ja-JP" altLang="en-US"/>
              <a:t>が目安）</a:t>
            </a:r>
            <a:endParaRPr lang="en-US" altLang="ja-JP"/>
          </a:p>
          <a:p>
            <a:pPr marL="738696" lvl="1" indent="-446088">
              <a:spcAft>
                <a:spcPts val="1800"/>
              </a:spcAft>
              <a:buFont typeface="Wingdings" panose="05000000000000000000" pitchFamily="2" charset="2"/>
              <a:buChar char="l"/>
            </a:pPr>
            <a:r>
              <a:rPr lang="ja-JP" altLang="en-US"/>
              <a:t>情報科学基礎実験、プログラミング</a:t>
            </a:r>
            <a:r>
              <a:rPr lang="en-US" altLang="ja-JP"/>
              <a:t>Ⅰ</a:t>
            </a:r>
            <a:r>
              <a:rPr lang="ja-JP" altLang="en-US"/>
              <a:t>・</a:t>
            </a:r>
            <a:r>
              <a:rPr lang="en-US" altLang="ja-JP"/>
              <a:t>Ⅱ</a:t>
            </a:r>
            <a:r>
              <a:rPr lang="ja-JP" altLang="en-US"/>
              <a:t>演習、</a:t>
            </a:r>
            <a:br>
              <a:rPr lang="en-US" altLang="ja-JP"/>
            </a:br>
            <a:r>
              <a:rPr lang="en-US" altLang="ja-JP" b="1">
                <a:solidFill>
                  <a:srgbClr val="0000CC"/>
                </a:solidFill>
              </a:rPr>
              <a:t>e</a:t>
            </a:r>
            <a:r>
              <a:rPr lang="ja-JP" altLang="en-US" b="1">
                <a:solidFill>
                  <a:srgbClr val="0000CC"/>
                </a:solidFill>
              </a:rPr>
              <a:t>ラーニング英語</a:t>
            </a:r>
            <a:r>
              <a:rPr lang="en-US" altLang="ja-JP" b="1">
                <a:solidFill>
                  <a:srgbClr val="0000CC"/>
                </a:solidFill>
              </a:rPr>
              <a:t>Ⅰ</a:t>
            </a:r>
            <a:r>
              <a:rPr lang="ja-JP" altLang="en-US" b="1">
                <a:solidFill>
                  <a:srgbClr val="0000CC"/>
                </a:solidFill>
              </a:rPr>
              <a:t>・</a:t>
            </a:r>
            <a:r>
              <a:rPr lang="en-US" altLang="ja-JP" b="1">
                <a:solidFill>
                  <a:srgbClr val="0000CC"/>
                </a:solidFill>
              </a:rPr>
              <a:t>Ⅱ</a:t>
            </a:r>
            <a:r>
              <a:rPr lang="ja-JP" altLang="en-US" b="1">
                <a:solidFill>
                  <a:srgbClr val="0000CC"/>
                </a:solidFill>
              </a:rPr>
              <a:t>（</a:t>
            </a:r>
            <a:r>
              <a:rPr lang="en-US" altLang="ja-JP" b="1">
                <a:solidFill>
                  <a:srgbClr val="0000CC"/>
                </a:solidFill>
              </a:rPr>
              <a:t>TOEIC 250</a:t>
            </a:r>
            <a:r>
              <a:rPr lang="ja-JP" altLang="en-US" b="1">
                <a:solidFill>
                  <a:srgbClr val="0000CC"/>
                </a:solidFill>
              </a:rPr>
              <a:t>点以上）</a:t>
            </a:r>
            <a:r>
              <a:rPr lang="ja-JP" altLang="en-US"/>
              <a:t>の単位修得</a:t>
            </a:r>
            <a:endParaRPr lang="en-US" altLang="ja-JP"/>
          </a:p>
          <a:p>
            <a:pPr marL="446088" indent="-446088">
              <a:buFont typeface="Wingdings" panose="05000000000000000000" pitchFamily="2" charset="2"/>
              <a:buChar char="l"/>
            </a:pPr>
            <a:r>
              <a:rPr lang="ja-JP" altLang="en-US"/>
              <a:t>４年次進級要件（３年 → ４年）</a:t>
            </a:r>
            <a:endParaRPr lang="en-US" altLang="ja-JP"/>
          </a:p>
          <a:p>
            <a:pPr marL="738696" lvl="1" indent="-446088">
              <a:buFont typeface="Wingdings" panose="05000000000000000000" pitchFamily="2" charset="2"/>
              <a:buChar char="l"/>
            </a:pPr>
            <a:r>
              <a:rPr lang="ja-JP" altLang="en-US"/>
              <a:t>単位数：</a:t>
            </a:r>
            <a:r>
              <a:rPr lang="en-US" altLang="ja-JP" b="1">
                <a:solidFill>
                  <a:srgbClr val="0000CC"/>
                </a:solidFill>
              </a:rPr>
              <a:t>110</a:t>
            </a:r>
            <a:r>
              <a:rPr lang="ja-JP" altLang="en-US" b="1">
                <a:solidFill>
                  <a:srgbClr val="0000CC"/>
                </a:solidFill>
              </a:rPr>
              <a:t>単位</a:t>
            </a:r>
            <a:r>
              <a:rPr lang="ja-JP" altLang="en-US"/>
              <a:t>以上</a:t>
            </a:r>
            <a:endParaRPr lang="en-US" altLang="ja-JP"/>
          </a:p>
          <a:p>
            <a:pPr marL="738696" lvl="1" indent="-446088">
              <a:buFont typeface="Wingdings" panose="05000000000000000000" pitchFamily="2" charset="2"/>
              <a:buChar char="l"/>
            </a:pPr>
            <a:r>
              <a:rPr lang="ja-JP" altLang="en-US"/>
              <a:t>すべての必修の実験・演習科目および</a:t>
            </a:r>
            <a:br>
              <a:rPr lang="en-US" altLang="ja-JP"/>
            </a:br>
            <a:r>
              <a:rPr lang="en-US" altLang="ja-JP" b="1">
                <a:solidFill>
                  <a:srgbClr val="0000CC"/>
                </a:solidFill>
              </a:rPr>
              <a:t>e</a:t>
            </a:r>
            <a:r>
              <a:rPr lang="ja-JP" altLang="en-US" b="1">
                <a:solidFill>
                  <a:srgbClr val="0000CC"/>
                </a:solidFill>
              </a:rPr>
              <a:t>ラーニング英語</a:t>
            </a:r>
            <a:r>
              <a:rPr lang="en-US" altLang="ja-JP" b="1">
                <a:solidFill>
                  <a:srgbClr val="0000CC"/>
                </a:solidFill>
              </a:rPr>
              <a:t>Ⅲ</a:t>
            </a:r>
            <a:r>
              <a:rPr lang="ja-JP" altLang="en-US" b="1">
                <a:solidFill>
                  <a:srgbClr val="0000CC"/>
                </a:solidFill>
              </a:rPr>
              <a:t>・</a:t>
            </a:r>
            <a:r>
              <a:rPr lang="en-US" altLang="ja-JP" b="1">
                <a:solidFill>
                  <a:srgbClr val="0000CC"/>
                </a:solidFill>
              </a:rPr>
              <a:t>Ⅳ</a:t>
            </a:r>
            <a:r>
              <a:rPr lang="ja-JP" altLang="en-US" b="1">
                <a:solidFill>
                  <a:srgbClr val="0000CC"/>
                </a:solidFill>
              </a:rPr>
              <a:t>（</a:t>
            </a:r>
            <a:r>
              <a:rPr lang="en-US" altLang="ja-JP" b="1">
                <a:solidFill>
                  <a:srgbClr val="0000CC"/>
                </a:solidFill>
              </a:rPr>
              <a:t>TOEIC 350</a:t>
            </a:r>
            <a:r>
              <a:rPr lang="ja-JP" altLang="en-US" b="1">
                <a:solidFill>
                  <a:srgbClr val="0000CC"/>
                </a:solidFill>
              </a:rPr>
              <a:t>点以上）</a:t>
            </a:r>
            <a:br>
              <a:rPr lang="en-US" altLang="ja-JP" b="1">
                <a:solidFill>
                  <a:srgbClr val="0000CC"/>
                </a:solidFill>
              </a:rPr>
            </a:br>
            <a:r>
              <a:rPr lang="ja-JP" altLang="en-US"/>
              <a:t>の単位修得</a:t>
            </a:r>
            <a:endParaRPr lang="en-US" altLang="ja-JP" b="1">
              <a:solidFill>
                <a:srgbClr val="0000CC"/>
              </a:solidFill>
            </a:endParaRPr>
          </a:p>
          <a:p>
            <a:pPr marL="446088" indent="-446088">
              <a:buFont typeface="Wingdings" panose="05000000000000000000" pitchFamily="2" charset="2"/>
              <a:buChar char="l"/>
            </a:pPr>
            <a:r>
              <a:rPr lang="ja-JP" altLang="en-US"/>
              <a:t>卒業要件</a:t>
            </a:r>
            <a:endParaRPr lang="en-US" altLang="ja-JP"/>
          </a:p>
          <a:p>
            <a:pPr marL="738696" lvl="1" indent="-446088">
              <a:buFont typeface="Wingdings" panose="05000000000000000000" pitchFamily="2" charset="2"/>
              <a:buChar char="l"/>
            </a:pPr>
            <a:r>
              <a:rPr lang="ja-JP" altLang="en-US"/>
              <a:t>単位数：</a:t>
            </a:r>
            <a:r>
              <a:rPr lang="en-US" altLang="ja-JP" b="1">
                <a:solidFill>
                  <a:srgbClr val="0000CC"/>
                </a:solidFill>
              </a:rPr>
              <a:t>128</a:t>
            </a:r>
            <a:r>
              <a:rPr lang="ja-JP" altLang="en-US" b="1">
                <a:solidFill>
                  <a:srgbClr val="0000CC"/>
                </a:solidFill>
              </a:rPr>
              <a:t>単位</a:t>
            </a:r>
            <a:r>
              <a:rPr lang="ja-JP" altLang="en-US"/>
              <a:t>（全学共通系＋外国語系：</a:t>
            </a:r>
            <a:r>
              <a:rPr lang="en-US" altLang="ja-JP"/>
              <a:t>33</a:t>
            </a:r>
            <a:r>
              <a:rPr lang="ja-JP" altLang="en-US"/>
              <a:t>単位、専門教育：</a:t>
            </a:r>
            <a:r>
              <a:rPr lang="en-US" altLang="ja-JP"/>
              <a:t>95</a:t>
            </a:r>
            <a:r>
              <a:rPr lang="ja-JP" altLang="en-US"/>
              <a:t>単位）</a:t>
            </a:r>
            <a:endParaRPr lang="en-US" altLang="ja-JP"/>
          </a:p>
          <a:p>
            <a:pPr marL="738696" lvl="1" indent="-446088">
              <a:buFont typeface="Wingdings" panose="05000000000000000000" pitchFamily="2" charset="2"/>
              <a:buChar char="l"/>
            </a:pPr>
            <a:r>
              <a:rPr lang="ja-JP" altLang="en-US"/>
              <a:t>すべての必修科目の単位修得</a:t>
            </a:r>
            <a:endParaRPr lang="en-US" altLang="ja-JP"/>
          </a:p>
          <a:p>
            <a:pPr marL="738696" lvl="1" indent="-446088">
              <a:buFont typeface="Wingdings" panose="05000000000000000000" pitchFamily="2" charset="2"/>
              <a:buChar char="l"/>
            </a:pPr>
            <a:r>
              <a:rPr lang="ja-JP" altLang="en-US"/>
              <a:t>卒業論文の執筆、卒業研究の発表</a:t>
            </a:r>
            <a:endParaRPr lang="en-US" altLang="ja-JP"/>
          </a:p>
        </p:txBody>
      </p:sp>
      <p:grpSp>
        <p:nvGrpSpPr>
          <p:cNvPr id="6" name="グループ化 5"/>
          <p:cNvGrpSpPr/>
          <p:nvPr/>
        </p:nvGrpSpPr>
        <p:grpSpPr>
          <a:xfrm>
            <a:off x="3416105" y="1929825"/>
            <a:ext cx="4644690" cy="1588678"/>
            <a:chOff x="3532841" y="1929825"/>
            <a:chExt cx="4644690" cy="1588678"/>
          </a:xfrm>
        </p:grpSpPr>
        <p:sp>
          <p:nvSpPr>
            <p:cNvPr id="4" name="左カーブ矢印 3"/>
            <p:cNvSpPr/>
            <p:nvPr/>
          </p:nvSpPr>
          <p:spPr>
            <a:xfrm rot="21051029">
              <a:off x="3532841" y="1929825"/>
              <a:ext cx="375556" cy="1588678"/>
            </a:xfrm>
            <a:prstGeom prst="curved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テキスト ボックス 4"/>
            <p:cNvSpPr txBox="1"/>
            <p:nvPr/>
          </p:nvSpPr>
          <p:spPr>
            <a:xfrm>
              <a:off x="3912158" y="2682482"/>
              <a:ext cx="4265373" cy="400110"/>
            </a:xfrm>
            <a:prstGeom prst="rect">
              <a:avLst/>
            </a:prstGeom>
            <a:noFill/>
          </p:spPr>
          <p:txBody>
            <a:bodyPr wrap="square" rtlCol="0">
              <a:spAutoFit/>
            </a:bodyPr>
            <a:lstStyle/>
            <a:p>
              <a:r>
                <a:rPr kumimoji="1" lang="en-US" altLang="ja-JP"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44</a:t>
              </a:r>
              <a:r>
                <a:rPr kumimoji="1" lang="ja-JP" altLang="en-US" sz="20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単位</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が必要（上限：</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48</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単位</a:t>
              </a:r>
              <a:r>
                <a:rPr kumimoji="1" lang="en-US" altLang="ja-JP" sz="200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a:latin typeface="Meiryo UI" panose="020B0604030504040204" pitchFamily="50" charset="-128"/>
                  <a:ea typeface="Meiryo UI" panose="020B0604030504040204" pitchFamily="50" charset="-128"/>
                  <a:cs typeface="Meiryo UI" panose="020B0604030504040204" pitchFamily="50" charset="-128"/>
                </a:rPr>
                <a:t>年）</a:t>
              </a:r>
            </a:p>
          </p:txBody>
        </p:sp>
      </p:grpSp>
      <p:pic>
        <p:nvPicPr>
          <p:cNvPr id="1026" name="Picture 2" descr="https://2.bp.blogspot.com/-Y_kdsXvhgzs/WEEgP0W5eMI/AAAAAAABAJ0/I1pCRRVI97QIdUFihiiv0LFNflCvqRTDwCLcB/s800/rikujou_hurdle_man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57380" y="513865"/>
            <a:ext cx="2295085" cy="24678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1.bp.blogspot.com/-bpzSwiGU61E/WEEgP890hBI/AAAAAAABAJw/wBi9uOYH9XgKeSKfAN8QA8RnUwPEM1kAgCLcB/s800/rikujou_hurdle_woman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22229" y="2648856"/>
            <a:ext cx="2295085" cy="2467833"/>
          </a:xfrm>
          <a:prstGeom prst="rect">
            <a:avLst/>
          </a:prstGeom>
          <a:noFill/>
          <a:extLst>
            <a:ext uri="{909E8E84-426E-40DD-AFC4-6F175D3DCCD1}">
              <a14:hiddenFill xmlns:a14="http://schemas.microsoft.com/office/drawing/2010/main">
                <a:solidFill>
                  <a:srgbClr val="FFFFFF"/>
                </a:solidFill>
              </a14:hiddenFill>
            </a:ext>
          </a:extLst>
        </p:spPr>
      </p:pic>
      <p:sp>
        <p:nvSpPr>
          <p:cNvPr id="9" name="角丸四角形吹き出し 8"/>
          <p:cNvSpPr/>
          <p:nvPr/>
        </p:nvSpPr>
        <p:spPr>
          <a:xfrm>
            <a:off x="4360334" y="4569337"/>
            <a:ext cx="2880429" cy="779561"/>
          </a:xfrm>
          <a:prstGeom prst="wedgeRoundRectCallout">
            <a:avLst>
              <a:gd name="adj1" fmla="val -46966"/>
              <a:gd name="adj2" fmla="val -64648"/>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a:solidFill>
                  <a:schemeClr val="tx1"/>
                </a:solidFill>
              </a:rPr>
              <a:t>TOEIC</a:t>
            </a:r>
            <a:r>
              <a:rPr kumimoji="1" lang="ja-JP" altLang="en-US" sz="2400" b="1">
                <a:solidFill>
                  <a:schemeClr val="tx1"/>
                </a:solidFill>
              </a:rPr>
              <a:t>は大学院入試や就職でも重要</a:t>
            </a:r>
          </a:p>
        </p:txBody>
      </p:sp>
    </p:spTree>
    <p:extLst>
      <p:ext uri="{BB962C8B-B14F-4D97-AF65-F5344CB8AC3E}">
        <p14:creationId xmlns:p14="http://schemas.microsoft.com/office/powerpoint/2010/main" val="101992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計画的に単位を取ろう！</a:t>
            </a:r>
            <a:endParaRPr kumimoji="1" lang="ja-JP" altLang="en-US"/>
          </a:p>
        </p:txBody>
      </p:sp>
      <p:sp>
        <p:nvSpPr>
          <p:cNvPr id="6" name="AutoShape 5"/>
          <p:cNvSpPr>
            <a:spLocks noChangeAspect="1" noChangeArrowheads="1"/>
          </p:cNvSpPr>
          <p:nvPr/>
        </p:nvSpPr>
        <p:spPr bwMode="auto">
          <a:xfrm>
            <a:off x="2171700" y="1543579"/>
            <a:ext cx="7848600" cy="467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p>
        </p:txBody>
      </p:sp>
      <p:sp>
        <p:nvSpPr>
          <p:cNvPr id="8" name="Line 6"/>
          <p:cNvSpPr>
            <a:spLocks noChangeShapeType="1"/>
          </p:cNvSpPr>
          <p:nvPr/>
        </p:nvSpPr>
        <p:spPr bwMode="auto">
          <a:xfrm>
            <a:off x="2673350" y="5885391"/>
            <a:ext cx="68453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9" name="Line 7"/>
          <p:cNvSpPr>
            <a:spLocks noChangeShapeType="1"/>
          </p:cNvSpPr>
          <p:nvPr/>
        </p:nvSpPr>
        <p:spPr bwMode="auto">
          <a:xfrm flipV="1">
            <a:off x="2673350" y="1710266"/>
            <a:ext cx="0" cy="41751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0" name="Line 8"/>
          <p:cNvSpPr>
            <a:spLocks noChangeShapeType="1"/>
          </p:cNvSpPr>
          <p:nvPr/>
        </p:nvSpPr>
        <p:spPr bwMode="auto">
          <a:xfrm flipV="1">
            <a:off x="4175125" y="5717116"/>
            <a:ext cx="0" cy="334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1" name="Line 9"/>
          <p:cNvSpPr>
            <a:spLocks noChangeShapeType="1"/>
          </p:cNvSpPr>
          <p:nvPr/>
        </p:nvSpPr>
        <p:spPr bwMode="auto">
          <a:xfrm flipV="1">
            <a:off x="5678487" y="5718704"/>
            <a:ext cx="0"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2" name="Line 10"/>
          <p:cNvSpPr>
            <a:spLocks noChangeShapeType="1"/>
          </p:cNvSpPr>
          <p:nvPr/>
        </p:nvSpPr>
        <p:spPr bwMode="auto">
          <a:xfrm flipV="1">
            <a:off x="7181850" y="5718704"/>
            <a:ext cx="0"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3" name="Line 11"/>
          <p:cNvSpPr>
            <a:spLocks noChangeShapeType="1"/>
          </p:cNvSpPr>
          <p:nvPr/>
        </p:nvSpPr>
        <p:spPr bwMode="auto">
          <a:xfrm flipV="1">
            <a:off x="8683625" y="5718704"/>
            <a:ext cx="0"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4" name="Line 12"/>
          <p:cNvSpPr>
            <a:spLocks noChangeShapeType="1"/>
          </p:cNvSpPr>
          <p:nvPr/>
        </p:nvSpPr>
        <p:spPr bwMode="auto">
          <a:xfrm>
            <a:off x="2673350" y="2543704"/>
            <a:ext cx="6178550" cy="158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5" name="Text Box 13"/>
          <p:cNvSpPr txBox="1">
            <a:spLocks noChangeArrowheads="1"/>
          </p:cNvSpPr>
          <p:nvPr/>
        </p:nvSpPr>
        <p:spPr bwMode="auto">
          <a:xfrm>
            <a:off x="2171700" y="2378604"/>
            <a:ext cx="6683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a:latin typeface="Century" panose="02040604050505020304" pitchFamily="18" charset="0"/>
                <a:ea typeface="ＭＳ 明朝" panose="02020609040205080304" pitchFamily="17" charset="-128"/>
              </a:rPr>
              <a:t>128</a:t>
            </a:r>
            <a:endParaRPr lang="en-US" altLang="ja-JP" sz="2400">
              <a:ea typeface="ＭＳ 明朝" panose="02020609040205080304" pitchFamily="17" charset="-128"/>
            </a:endParaRPr>
          </a:p>
        </p:txBody>
      </p:sp>
      <p:sp>
        <p:nvSpPr>
          <p:cNvPr id="16" name="Line 14"/>
          <p:cNvSpPr>
            <a:spLocks noChangeShapeType="1"/>
          </p:cNvSpPr>
          <p:nvPr/>
        </p:nvSpPr>
        <p:spPr bwMode="auto">
          <a:xfrm>
            <a:off x="2671762" y="3380316"/>
            <a:ext cx="6178550" cy="158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17" name="Text Box 15"/>
          <p:cNvSpPr txBox="1">
            <a:spLocks noChangeArrowheads="1"/>
          </p:cNvSpPr>
          <p:nvPr/>
        </p:nvSpPr>
        <p:spPr bwMode="auto">
          <a:xfrm>
            <a:off x="2171700" y="3213629"/>
            <a:ext cx="6683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a:latin typeface="Century" panose="02040604050505020304" pitchFamily="18" charset="0"/>
                <a:ea typeface="ＭＳ 明朝" panose="02020609040205080304" pitchFamily="17" charset="-128"/>
              </a:rPr>
              <a:t>110</a:t>
            </a:r>
            <a:endParaRPr lang="en-US" altLang="ja-JP" sz="2400">
              <a:ea typeface="ＭＳ 明朝" panose="02020609040205080304" pitchFamily="17" charset="-128"/>
            </a:endParaRPr>
          </a:p>
        </p:txBody>
      </p:sp>
      <p:sp>
        <p:nvSpPr>
          <p:cNvPr id="18" name="Text Box 16"/>
          <p:cNvSpPr txBox="1">
            <a:spLocks noChangeArrowheads="1"/>
          </p:cNvSpPr>
          <p:nvPr/>
        </p:nvSpPr>
        <p:spPr bwMode="auto">
          <a:xfrm>
            <a:off x="2692400" y="1688041"/>
            <a:ext cx="11144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単位数</a:t>
            </a:r>
            <a:endParaRPr lang="ja-JP" altLang="en-US" sz="2400">
              <a:ea typeface="ＭＳ 明朝" panose="02020609040205080304" pitchFamily="17" charset="-128"/>
            </a:endParaRPr>
          </a:p>
        </p:txBody>
      </p:sp>
      <p:sp>
        <p:nvSpPr>
          <p:cNvPr id="19" name="Text Box 17"/>
          <p:cNvSpPr txBox="1">
            <a:spLocks noChangeArrowheads="1"/>
          </p:cNvSpPr>
          <p:nvPr/>
        </p:nvSpPr>
        <p:spPr bwMode="auto">
          <a:xfrm>
            <a:off x="8851900" y="5885391"/>
            <a:ext cx="11128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学年</a:t>
            </a:r>
            <a:endParaRPr lang="ja-JP" altLang="en-US" sz="2400">
              <a:ea typeface="ＭＳ 明朝" panose="02020609040205080304" pitchFamily="17" charset="-128"/>
            </a:endParaRPr>
          </a:p>
        </p:txBody>
      </p:sp>
      <p:sp>
        <p:nvSpPr>
          <p:cNvPr id="20" name="Line 18"/>
          <p:cNvSpPr>
            <a:spLocks noChangeShapeType="1"/>
          </p:cNvSpPr>
          <p:nvPr/>
        </p:nvSpPr>
        <p:spPr bwMode="auto">
          <a:xfrm>
            <a:off x="2673350" y="4382029"/>
            <a:ext cx="6178550" cy="158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1" name="Text Box 19"/>
          <p:cNvSpPr txBox="1">
            <a:spLocks noChangeArrowheads="1"/>
          </p:cNvSpPr>
          <p:nvPr/>
        </p:nvSpPr>
        <p:spPr bwMode="auto">
          <a:xfrm>
            <a:off x="4676775" y="5885391"/>
            <a:ext cx="6683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２年</a:t>
            </a:r>
            <a:endParaRPr lang="ja-JP" altLang="en-US" sz="2400">
              <a:ea typeface="ＭＳ 明朝" panose="02020609040205080304" pitchFamily="17" charset="-128"/>
            </a:endParaRPr>
          </a:p>
        </p:txBody>
      </p:sp>
      <p:sp>
        <p:nvSpPr>
          <p:cNvPr id="22" name="Text Box 20"/>
          <p:cNvSpPr txBox="1">
            <a:spLocks noChangeArrowheads="1"/>
          </p:cNvSpPr>
          <p:nvPr/>
        </p:nvSpPr>
        <p:spPr bwMode="auto">
          <a:xfrm>
            <a:off x="6180137" y="5885391"/>
            <a:ext cx="6667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３年</a:t>
            </a:r>
            <a:endParaRPr lang="ja-JP" altLang="en-US" sz="2400">
              <a:ea typeface="ＭＳ 明朝" panose="02020609040205080304" pitchFamily="17" charset="-128"/>
            </a:endParaRPr>
          </a:p>
        </p:txBody>
      </p:sp>
      <p:sp>
        <p:nvSpPr>
          <p:cNvPr id="23" name="Text Box 21"/>
          <p:cNvSpPr txBox="1">
            <a:spLocks noChangeArrowheads="1"/>
          </p:cNvSpPr>
          <p:nvPr/>
        </p:nvSpPr>
        <p:spPr bwMode="auto">
          <a:xfrm>
            <a:off x="7681912" y="5885391"/>
            <a:ext cx="6683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４年</a:t>
            </a:r>
            <a:endParaRPr lang="ja-JP" altLang="en-US" sz="2400">
              <a:ea typeface="ＭＳ 明朝" panose="02020609040205080304" pitchFamily="17" charset="-128"/>
            </a:endParaRPr>
          </a:p>
        </p:txBody>
      </p:sp>
      <p:sp>
        <p:nvSpPr>
          <p:cNvPr id="24" name="Text Box 22"/>
          <p:cNvSpPr txBox="1">
            <a:spLocks noChangeArrowheads="1"/>
          </p:cNvSpPr>
          <p:nvPr/>
        </p:nvSpPr>
        <p:spPr bwMode="auto">
          <a:xfrm>
            <a:off x="2268537" y="4215341"/>
            <a:ext cx="6683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a:latin typeface="Century" panose="02040604050505020304" pitchFamily="18" charset="0"/>
                <a:ea typeface="ＭＳ 明朝" panose="02020609040205080304" pitchFamily="17" charset="-128"/>
              </a:rPr>
              <a:t>66</a:t>
            </a:r>
            <a:endParaRPr lang="en-US" altLang="ja-JP" sz="2400">
              <a:ea typeface="ＭＳ 明朝" panose="02020609040205080304" pitchFamily="17" charset="-128"/>
            </a:endParaRPr>
          </a:p>
        </p:txBody>
      </p:sp>
      <p:sp>
        <p:nvSpPr>
          <p:cNvPr id="25" name="Line 23"/>
          <p:cNvSpPr>
            <a:spLocks noChangeShapeType="1"/>
          </p:cNvSpPr>
          <p:nvPr/>
        </p:nvSpPr>
        <p:spPr bwMode="auto">
          <a:xfrm flipV="1">
            <a:off x="2673350" y="1876954"/>
            <a:ext cx="6845300" cy="400843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6" name="Line 24"/>
          <p:cNvSpPr>
            <a:spLocks noChangeShapeType="1"/>
          </p:cNvSpPr>
          <p:nvPr/>
        </p:nvSpPr>
        <p:spPr bwMode="auto">
          <a:xfrm flipV="1">
            <a:off x="8683625" y="1715029"/>
            <a:ext cx="0" cy="4173537"/>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7" name="Line 25"/>
          <p:cNvSpPr>
            <a:spLocks noChangeShapeType="1"/>
          </p:cNvSpPr>
          <p:nvPr/>
        </p:nvSpPr>
        <p:spPr bwMode="auto">
          <a:xfrm flipV="1">
            <a:off x="5678487" y="1710266"/>
            <a:ext cx="1588" cy="4175125"/>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8" name="Line 26"/>
          <p:cNvSpPr>
            <a:spLocks noChangeShapeType="1"/>
          </p:cNvSpPr>
          <p:nvPr/>
        </p:nvSpPr>
        <p:spPr bwMode="auto">
          <a:xfrm flipV="1">
            <a:off x="4175125" y="1708679"/>
            <a:ext cx="0" cy="4173537"/>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9" name="Line 27"/>
          <p:cNvSpPr>
            <a:spLocks noChangeShapeType="1"/>
          </p:cNvSpPr>
          <p:nvPr/>
        </p:nvSpPr>
        <p:spPr bwMode="auto">
          <a:xfrm flipV="1">
            <a:off x="7181850" y="1708679"/>
            <a:ext cx="0" cy="4173537"/>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30" name="Text Box 28"/>
          <p:cNvSpPr txBox="1">
            <a:spLocks noChangeArrowheads="1"/>
          </p:cNvSpPr>
          <p:nvPr/>
        </p:nvSpPr>
        <p:spPr bwMode="auto">
          <a:xfrm>
            <a:off x="2673350" y="3713691"/>
            <a:ext cx="3386137"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b="1" u="sng">
                <a:latin typeface="Century" panose="02040604050505020304" pitchFamily="18" charset="0"/>
                <a:ea typeface="ＭＳ 明朝" panose="02020609040205080304" pitchFamily="17" charset="-128"/>
              </a:rPr>
              <a:t>これ以上が必要</a:t>
            </a:r>
            <a:r>
              <a:rPr lang="en-US" altLang="ja-JP" sz="1400" b="1" u="sng">
                <a:latin typeface="Century" panose="02040604050505020304" pitchFamily="18" charset="0"/>
                <a:ea typeface="ＭＳ 明朝" panose="02020609040205080304" pitchFamily="17" charset="-128"/>
              </a:rPr>
              <a:t>(20</a:t>
            </a:r>
            <a:r>
              <a:rPr lang="ja-JP" altLang="en-US" sz="1400" b="1" u="sng">
                <a:latin typeface="Century" panose="02040604050505020304" pitchFamily="18" charset="0"/>
                <a:ea typeface="ＭＳ 明朝" panose="02020609040205080304" pitchFamily="17" charset="-128"/>
              </a:rPr>
              <a:t>単位以上</a:t>
            </a:r>
            <a:r>
              <a:rPr lang="en-US" altLang="ja-JP" sz="1400" b="1" u="sng">
                <a:latin typeface="Century" panose="02040604050505020304" pitchFamily="18" charset="0"/>
                <a:ea typeface="ＭＳ 明朝" panose="02020609040205080304" pitchFamily="17" charset="-128"/>
              </a:rPr>
              <a:t>/</a:t>
            </a:r>
            <a:r>
              <a:rPr lang="ja-JP" altLang="en-US" sz="1400" b="1" u="sng">
                <a:latin typeface="Century" panose="02040604050505020304" pitchFamily="18" charset="0"/>
                <a:ea typeface="ＭＳ 明朝" panose="02020609040205080304" pitchFamily="17" charset="-128"/>
              </a:rPr>
              <a:t>半期</a:t>
            </a:r>
            <a:r>
              <a:rPr lang="en-US" altLang="ja-JP" sz="1400" b="1" u="sng">
                <a:latin typeface="Century" panose="02040604050505020304" pitchFamily="18" charset="0"/>
                <a:ea typeface="ＭＳ 明朝" panose="02020609040205080304" pitchFamily="17" charset="-128"/>
              </a:rPr>
              <a:t>)</a:t>
            </a:r>
            <a:endParaRPr lang="en-US" altLang="ja-JP" sz="2400">
              <a:ea typeface="ＭＳ 明朝" panose="02020609040205080304" pitchFamily="17" charset="-128"/>
            </a:endParaRPr>
          </a:p>
        </p:txBody>
      </p:sp>
      <p:sp>
        <p:nvSpPr>
          <p:cNvPr id="31" name="Line 29"/>
          <p:cNvSpPr>
            <a:spLocks noChangeShapeType="1"/>
          </p:cNvSpPr>
          <p:nvPr/>
        </p:nvSpPr>
        <p:spPr bwMode="auto">
          <a:xfrm>
            <a:off x="3532187" y="3988329"/>
            <a:ext cx="1311275" cy="5603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32" name="Line 30"/>
          <p:cNvSpPr>
            <a:spLocks noChangeShapeType="1"/>
          </p:cNvSpPr>
          <p:nvPr/>
        </p:nvSpPr>
        <p:spPr bwMode="auto">
          <a:xfrm flipV="1">
            <a:off x="2673350" y="2378604"/>
            <a:ext cx="7013575" cy="35147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33" name="Text Box 31"/>
          <p:cNvSpPr txBox="1">
            <a:spLocks noChangeArrowheads="1"/>
          </p:cNvSpPr>
          <p:nvPr/>
        </p:nvSpPr>
        <p:spPr bwMode="auto">
          <a:xfrm>
            <a:off x="5845175" y="1710266"/>
            <a:ext cx="2338387"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b="1" u="sng">
                <a:latin typeface="Century" panose="02040604050505020304" pitchFamily="18" charset="0"/>
                <a:ea typeface="ＭＳ 明朝" panose="02020609040205080304" pitchFamily="17" charset="-128"/>
              </a:rPr>
              <a:t>卒業（</a:t>
            </a:r>
            <a:r>
              <a:rPr lang="en-US" altLang="ja-JP" sz="1400" b="1" u="sng">
                <a:latin typeface="Century" panose="02040604050505020304" pitchFamily="18" charset="0"/>
                <a:ea typeface="ＭＳ 明朝" panose="02020609040205080304" pitchFamily="17" charset="-128"/>
              </a:rPr>
              <a:t>128</a:t>
            </a:r>
            <a:r>
              <a:rPr lang="ja-JP" altLang="en-US" sz="1400" b="1" u="sng">
                <a:latin typeface="Century" panose="02040604050505020304" pitchFamily="18" charset="0"/>
                <a:ea typeface="ＭＳ 明朝" panose="02020609040205080304" pitchFamily="17" charset="-128"/>
              </a:rPr>
              <a:t>単位以上）</a:t>
            </a:r>
            <a:endParaRPr lang="ja-JP" altLang="en-US" sz="2400">
              <a:ea typeface="ＭＳ 明朝" panose="02020609040205080304" pitchFamily="17" charset="-128"/>
            </a:endParaRPr>
          </a:p>
        </p:txBody>
      </p:sp>
      <p:sp>
        <p:nvSpPr>
          <p:cNvPr id="34" name="Line 32"/>
          <p:cNvSpPr>
            <a:spLocks noChangeShapeType="1"/>
          </p:cNvSpPr>
          <p:nvPr/>
        </p:nvSpPr>
        <p:spPr bwMode="auto">
          <a:xfrm>
            <a:off x="7158037" y="1962679"/>
            <a:ext cx="1358900" cy="4159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35" name="Text Box 33"/>
          <p:cNvSpPr txBox="1">
            <a:spLocks noChangeArrowheads="1"/>
          </p:cNvSpPr>
          <p:nvPr/>
        </p:nvSpPr>
        <p:spPr bwMode="auto">
          <a:xfrm>
            <a:off x="5788558" y="5020205"/>
            <a:ext cx="267176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b="1" u="sng">
                <a:solidFill>
                  <a:srgbClr val="FF0000"/>
                </a:solidFill>
                <a:latin typeface="Century" panose="02040604050505020304" pitchFamily="18" charset="0"/>
                <a:ea typeface="ＭＳ 明朝" panose="02020609040205080304" pitchFamily="17" charset="-128"/>
              </a:rPr>
              <a:t>進級要件下限ギリギリ</a:t>
            </a:r>
            <a:endParaRPr lang="ja-JP" altLang="en-US" sz="2400">
              <a:ea typeface="ＭＳ 明朝" panose="02020609040205080304" pitchFamily="17" charset="-128"/>
            </a:endParaRPr>
          </a:p>
        </p:txBody>
      </p:sp>
      <p:sp>
        <p:nvSpPr>
          <p:cNvPr id="36" name="Line 34"/>
          <p:cNvSpPr>
            <a:spLocks noChangeShapeType="1"/>
          </p:cNvSpPr>
          <p:nvPr/>
        </p:nvSpPr>
        <p:spPr bwMode="auto">
          <a:xfrm flipH="1" flipV="1">
            <a:off x="5748337" y="4477278"/>
            <a:ext cx="931863" cy="54292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37" name="Oval 35"/>
          <p:cNvSpPr>
            <a:spLocks noChangeArrowheads="1"/>
          </p:cNvSpPr>
          <p:nvPr/>
        </p:nvSpPr>
        <p:spPr bwMode="auto">
          <a:xfrm>
            <a:off x="7099300" y="3547004"/>
            <a:ext cx="166687" cy="16668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p>
        </p:txBody>
      </p:sp>
      <p:sp>
        <p:nvSpPr>
          <p:cNvPr id="38" name="Text Box 36"/>
          <p:cNvSpPr txBox="1">
            <a:spLocks noChangeArrowheads="1"/>
          </p:cNvSpPr>
          <p:nvPr/>
        </p:nvSpPr>
        <p:spPr bwMode="auto">
          <a:xfrm>
            <a:off x="7015162" y="3702579"/>
            <a:ext cx="26717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b="1" u="sng">
                <a:solidFill>
                  <a:srgbClr val="FF0000"/>
                </a:solidFill>
                <a:latin typeface="Century" panose="02040604050505020304" pitchFamily="18" charset="0"/>
                <a:ea typeface="ＭＳ 明朝" panose="02020609040205080304" pitchFamily="17" charset="-128"/>
              </a:rPr>
              <a:t>卒研着手要件下限満たせず</a:t>
            </a:r>
            <a:endParaRPr lang="ja-JP" altLang="en-US" sz="2400">
              <a:ea typeface="ＭＳ 明朝" panose="02020609040205080304" pitchFamily="17" charset="-128"/>
            </a:endParaRPr>
          </a:p>
        </p:txBody>
      </p:sp>
      <p:sp>
        <p:nvSpPr>
          <p:cNvPr id="39" name="Line 37"/>
          <p:cNvSpPr>
            <a:spLocks noChangeShapeType="1"/>
          </p:cNvSpPr>
          <p:nvPr/>
        </p:nvSpPr>
        <p:spPr bwMode="auto">
          <a:xfrm flipV="1">
            <a:off x="5678487" y="3380316"/>
            <a:ext cx="1503363" cy="100171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40" name="Line 38"/>
          <p:cNvSpPr>
            <a:spLocks noChangeShapeType="1"/>
          </p:cNvSpPr>
          <p:nvPr/>
        </p:nvSpPr>
        <p:spPr bwMode="auto">
          <a:xfrm flipV="1">
            <a:off x="7181850" y="2545291"/>
            <a:ext cx="1501775" cy="8350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41" name="Oval 39"/>
          <p:cNvSpPr>
            <a:spLocks noChangeArrowheads="1"/>
          </p:cNvSpPr>
          <p:nvPr/>
        </p:nvSpPr>
        <p:spPr bwMode="auto">
          <a:xfrm>
            <a:off x="5594350" y="4299479"/>
            <a:ext cx="166687" cy="16668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p>
        </p:txBody>
      </p:sp>
      <p:sp>
        <p:nvSpPr>
          <p:cNvPr id="42" name="Oval 40"/>
          <p:cNvSpPr>
            <a:spLocks noChangeArrowheads="1"/>
          </p:cNvSpPr>
          <p:nvPr/>
        </p:nvSpPr>
        <p:spPr bwMode="auto">
          <a:xfrm>
            <a:off x="7097712" y="3307291"/>
            <a:ext cx="166688" cy="168275"/>
          </a:xfrm>
          <a:prstGeom prst="ellipse">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p>
        </p:txBody>
      </p:sp>
      <p:sp>
        <p:nvSpPr>
          <p:cNvPr id="43" name="Text Box 41"/>
          <p:cNvSpPr txBox="1">
            <a:spLocks noChangeArrowheads="1"/>
          </p:cNvSpPr>
          <p:nvPr/>
        </p:nvSpPr>
        <p:spPr bwMode="auto">
          <a:xfrm>
            <a:off x="4508500" y="5383741"/>
            <a:ext cx="1836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b="1" u="sng">
                <a:solidFill>
                  <a:srgbClr val="FF0000"/>
                </a:solidFill>
                <a:latin typeface="Century" panose="02040604050505020304" pitchFamily="18" charset="0"/>
                <a:ea typeface="ＭＳ 明朝" panose="02020609040205080304" pitchFamily="17" charset="-128"/>
              </a:rPr>
              <a:t>17</a:t>
            </a:r>
            <a:r>
              <a:rPr lang="ja-JP" altLang="en-US" sz="1400" b="1" u="sng">
                <a:solidFill>
                  <a:srgbClr val="FF0000"/>
                </a:solidFill>
                <a:latin typeface="Century" panose="02040604050505020304" pitchFamily="18" charset="0"/>
                <a:ea typeface="ＭＳ 明朝" panose="02020609040205080304" pitchFamily="17" charset="-128"/>
              </a:rPr>
              <a:t>単位</a:t>
            </a:r>
            <a:r>
              <a:rPr lang="en-US" altLang="ja-JP" sz="1400" b="1" u="sng">
                <a:solidFill>
                  <a:srgbClr val="FF0000"/>
                </a:solidFill>
                <a:latin typeface="Century" panose="02040604050505020304" pitchFamily="18" charset="0"/>
                <a:ea typeface="ＭＳ 明朝" panose="02020609040205080304" pitchFamily="17" charset="-128"/>
              </a:rPr>
              <a:t>/</a:t>
            </a:r>
            <a:r>
              <a:rPr lang="ja-JP" altLang="en-US" sz="1400" b="1" u="sng">
                <a:solidFill>
                  <a:srgbClr val="FF0000"/>
                </a:solidFill>
                <a:latin typeface="Century" panose="02040604050505020304" pitchFamily="18" charset="0"/>
                <a:ea typeface="ＭＳ 明朝" panose="02020609040205080304" pitchFamily="17" charset="-128"/>
              </a:rPr>
              <a:t>半期</a:t>
            </a:r>
            <a:endParaRPr lang="ja-JP" altLang="en-US" sz="2400">
              <a:ea typeface="ＭＳ 明朝" panose="02020609040205080304" pitchFamily="17" charset="-128"/>
            </a:endParaRPr>
          </a:p>
        </p:txBody>
      </p:sp>
      <p:sp>
        <p:nvSpPr>
          <p:cNvPr id="44" name="Line 42"/>
          <p:cNvSpPr>
            <a:spLocks noChangeShapeType="1"/>
          </p:cNvSpPr>
          <p:nvPr/>
        </p:nvSpPr>
        <p:spPr bwMode="auto">
          <a:xfrm flipH="1" flipV="1">
            <a:off x="4676775" y="4883679"/>
            <a:ext cx="333375" cy="50006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45" name="Text Box 43"/>
          <p:cNvSpPr txBox="1">
            <a:spLocks noChangeArrowheads="1"/>
          </p:cNvSpPr>
          <p:nvPr/>
        </p:nvSpPr>
        <p:spPr bwMode="auto">
          <a:xfrm>
            <a:off x="2840037" y="2545291"/>
            <a:ext cx="32893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b="1" u="sng">
                <a:solidFill>
                  <a:srgbClr val="0000FF"/>
                </a:solidFill>
                <a:latin typeface="Century" panose="02040604050505020304" pitchFamily="18" charset="0"/>
                <a:ea typeface="ＭＳ 明朝" panose="02020609040205080304" pitchFamily="17" charset="-128"/>
              </a:rPr>
              <a:t>66</a:t>
            </a:r>
            <a:r>
              <a:rPr lang="ja-JP" altLang="en-US" sz="1400" b="1" u="sng">
                <a:solidFill>
                  <a:srgbClr val="0000FF"/>
                </a:solidFill>
                <a:latin typeface="Century" panose="02040604050505020304" pitchFamily="18" charset="0"/>
                <a:ea typeface="ＭＳ 明朝" panose="02020609040205080304" pitchFamily="17" charset="-128"/>
              </a:rPr>
              <a:t>単位で３年次に進級すると，</a:t>
            </a:r>
            <a:endParaRPr lang="en-US" altLang="ja-JP" sz="1400" b="1" u="sng">
              <a:solidFill>
                <a:srgbClr val="0000FF"/>
              </a:solidFill>
              <a:latin typeface="Century" panose="02040604050505020304" pitchFamily="18" charset="0"/>
              <a:ea typeface="ＭＳ 明朝" panose="02020609040205080304" pitchFamily="17" charset="-128"/>
            </a:endParaRPr>
          </a:p>
          <a:p>
            <a:pPr algn="just" eaLnBrk="1" hangingPunct="1">
              <a:spcBef>
                <a:spcPct val="0"/>
              </a:spcBef>
              <a:buClrTx/>
              <a:buSzTx/>
              <a:buFontTx/>
              <a:buNone/>
            </a:pPr>
            <a:r>
              <a:rPr lang="ja-JP" altLang="en-US" sz="1400" b="1" u="sng">
                <a:solidFill>
                  <a:srgbClr val="0000FF"/>
                </a:solidFill>
                <a:latin typeface="Century" panose="02040604050505020304" pitchFamily="18" charset="0"/>
                <a:ea typeface="ＭＳ 明朝" panose="02020609040205080304" pitchFamily="17" charset="-128"/>
              </a:rPr>
              <a:t>卒研着手要件を満たすには</a:t>
            </a:r>
            <a:br>
              <a:rPr lang="ja-JP" altLang="en-US" sz="1400" b="1" u="sng">
                <a:solidFill>
                  <a:srgbClr val="0000FF"/>
                </a:solidFill>
                <a:latin typeface="Times New Roman" panose="02020603050405020304" pitchFamily="18" charset="0"/>
                <a:ea typeface="ＭＳ 明朝" panose="02020609040205080304" pitchFamily="17" charset="-128"/>
              </a:rPr>
            </a:br>
            <a:r>
              <a:rPr lang="ja-JP" altLang="en-US" sz="1400" b="1" u="sng">
                <a:solidFill>
                  <a:srgbClr val="0000FF"/>
                </a:solidFill>
                <a:latin typeface="Times New Roman" panose="02020603050405020304" pitchFamily="18" charset="0"/>
                <a:ea typeface="ＭＳ 明朝" panose="02020609040205080304" pitchFamily="17" charset="-128"/>
              </a:rPr>
              <a:t>最低</a:t>
            </a:r>
            <a:r>
              <a:rPr lang="en-US" altLang="ja-JP" sz="1400" b="1" u="sng">
                <a:solidFill>
                  <a:srgbClr val="0000FF"/>
                </a:solidFill>
                <a:latin typeface="Century" panose="02040604050505020304" pitchFamily="18" charset="0"/>
                <a:ea typeface="ＭＳ 明朝" panose="02020609040205080304" pitchFamily="17" charset="-128"/>
              </a:rPr>
              <a:t>22</a:t>
            </a:r>
            <a:r>
              <a:rPr lang="ja-JP" altLang="en-US" sz="1400" b="1" u="sng">
                <a:solidFill>
                  <a:srgbClr val="0000FF"/>
                </a:solidFill>
                <a:latin typeface="Century" panose="02040604050505020304" pitchFamily="18" charset="0"/>
                <a:ea typeface="ＭＳ 明朝" panose="02020609040205080304" pitchFamily="17" charset="-128"/>
              </a:rPr>
              <a:t>単位</a:t>
            </a:r>
            <a:r>
              <a:rPr lang="en-US" altLang="ja-JP" sz="1400" b="1" u="sng">
                <a:solidFill>
                  <a:srgbClr val="0000FF"/>
                </a:solidFill>
                <a:latin typeface="Century" panose="02040604050505020304" pitchFamily="18" charset="0"/>
                <a:ea typeface="ＭＳ 明朝" panose="02020609040205080304" pitchFamily="17" charset="-128"/>
              </a:rPr>
              <a:t>/</a:t>
            </a:r>
            <a:r>
              <a:rPr lang="ja-JP" altLang="en-US" sz="1400" b="1" u="sng">
                <a:solidFill>
                  <a:srgbClr val="0000FF"/>
                </a:solidFill>
                <a:latin typeface="Century" panose="02040604050505020304" pitchFamily="18" charset="0"/>
                <a:ea typeface="ＭＳ 明朝" panose="02020609040205080304" pitchFamily="17" charset="-128"/>
              </a:rPr>
              <a:t>半期が必要</a:t>
            </a:r>
            <a:endParaRPr lang="ja-JP" altLang="en-US" sz="2400">
              <a:ea typeface="ＭＳ 明朝" panose="02020609040205080304" pitchFamily="17" charset="-128"/>
            </a:endParaRPr>
          </a:p>
        </p:txBody>
      </p:sp>
      <p:sp>
        <p:nvSpPr>
          <p:cNvPr id="46" name="Line 44"/>
          <p:cNvSpPr>
            <a:spLocks noChangeShapeType="1"/>
          </p:cNvSpPr>
          <p:nvPr/>
        </p:nvSpPr>
        <p:spPr bwMode="auto">
          <a:xfrm>
            <a:off x="5157787" y="3259666"/>
            <a:ext cx="1022350" cy="788988"/>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47" name="Oval 45"/>
          <p:cNvSpPr>
            <a:spLocks noChangeArrowheads="1"/>
          </p:cNvSpPr>
          <p:nvPr/>
        </p:nvSpPr>
        <p:spPr bwMode="auto">
          <a:xfrm>
            <a:off x="4090987" y="4918604"/>
            <a:ext cx="166688" cy="168275"/>
          </a:xfrm>
          <a:prstGeom prst="ellipse">
            <a:avLst/>
          </a:pr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p>
        </p:txBody>
      </p:sp>
      <p:sp>
        <p:nvSpPr>
          <p:cNvPr id="48" name="Line 46"/>
          <p:cNvSpPr>
            <a:spLocks noChangeShapeType="1"/>
          </p:cNvSpPr>
          <p:nvPr/>
        </p:nvSpPr>
        <p:spPr bwMode="auto">
          <a:xfrm>
            <a:off x="2673350" y="5001154"/>
            <a:ext cx="6178550" cy="1587"/>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49" name="Text Box 47"/>
          <p:cNvSpPr txBox="1">
            <a:spLocks noChangeArrowheads="1"/>
          </p:cNvSpPr>
          <p:nvPr/>
        </p:nvSpPr>
        <p:spPr bwMode="auto">
          <a:xfrm>
            <a:off x="2268537" y="4823354"/>
            <a:ext cx="6683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a:latin typeface="Century" panose="02040604050505020304" pitchFamily="18" charset="0"/>
                <a:ea typeface="ＭＳ 明朝" panose="02020609040205080304" pitchFamily="17" charset="-128"/>
              </a:rPr>
              <a:t>40</a:t>
            </a:r>
            <a:endParaRPr lang="en-US" altLang="ja-JP" sz="2400">
              <a:ea typeface="ＭＳ 明朝" panose="02020609040205080304" pitchFamily="17" charset="-128"/>
            </a:endParaRPr>
          </a:p>
        </p:txBody>
      </p:sp>
      <p:sp>
        <p:nvSpPr>
          <p:cNvPr id="50" name="Line 48"/>
          <p:cNvSpPr>
            <a:spLocks noChangeShapeType="1"/>
          </p:cNvSpPr>
          <p:nvPr/>
        </p:nvSpPr>
        <p:spPr bwMode="auto">
          <a:xfrm>
            <a:off x="2673350" y="4120091"/>
            <a:ext cx="6178550" cy="1588"/>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51" name="Text Box 49"/>
          <p:cNvSpPr txBox="1">
            <a:spLocks noChangeArrowheads="1"/>
          </p:cNvSpPr>
          <p:nvPr/>
        </p:nvSpPr>
        <p:spPr bwMode="auto">
          <a:xfrm>
            <a:off x="2278062" y="3929591"/>
            <a:ext cx="6683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en-US" altLang="ja-JP" sz="1400">
                <a:latin typeface="Century" panose="02040604050505020304" pitchFamily="18" charset="0"/>
                <a:ea typeface="ＭＳ 明朝" panose="02020609040205080304" pitchFamily="17" charset="-128"/>
              </a:rPr>
              <a:t>80</a:t>
            </a:r>
            <a:endParaRPr lang="en-US" altLang="ja-JP" sz="2400">
              <a:ea typeface="ＭＳ 明朝" panose="02020609040205080304" pitchFamily="17" charset="-128"/>
            </a:endParaRPr>
          </a:p>
        </p:txBody>
      </p:sp>
      <p:sp>
        <p:nvSpPr>
          <p:cNvPr id="52" name="Text Box 97"/>
          <p:cNvSpPr txBox="1">
            <a:spLocks noChangeArrowheads="1"/>
          </p:cNvSpPr>
          <p:nvPr/>
        </p:nvSpPr>
        <p:spPr bwMode="auto">
          <a:xfrm>
            <a:off x="3106737" y="5891741"/>
            <a:ext cx="6683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lr>
                <a:schemeClr val="tx2"/>
              </a:buClr>
              <a:buSzPct val="70000"/>
              <a:buFont typeface="Wingdings" panose="05000000000000000000" pitchFamily="2" charset="2"/>
              <a:buChar char="¡"/>
              <a:defRPr kumimoji="1" sz="29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lr>
                <a:schemeClr val="accent2"/>
              </a:buClr>
              <a:buSzPct val="70000"/>
              <a:buFont typeface="Wingdings" panose="05000000000000000000" pitchFamily="2" charset="2"/>
              <a:buChar char="l"/>
              <a:defRPr kumimoji="1" sz="25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lr>
                <a:schemeClr val="tx2"/>
              </a:buClr>
              <a:buSzPct val="65000"/>
              <a:buFont typeface="Wingdings" panose="05000000000000000000" pitchFamily="2" charset="2"/>
              <a:buChar char="¡"/>
              <a:defRPr kumimoji="1" sz="22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l"/>
              <a:defRPr kumimoji="1" sz="19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kumimoji="1" sz="1900">
                <a:solidFill>
                  <a:schemeClr val="tx1"/>
                </a:solidFill>
                <a:latin typeface="Verdana" panose="020B0604030504040204" pitchFamily="34" charset="0"/>
                <a:ea typeface="ＭＳ Ｐゴシック" panose="020B0600070205080204" pitchFamily="50" charset="-128"/>
              </a:defRPr>
            </a:lvl9pPr>
          </a:lstStyle>
          <a:p>
            <a:pPr algn="just" eaLnBrk="1" hangingPunct="1">
              <a:spcBef>
                <a:spcPct val="0"/>
              </a:spcBef>
              <a:buClrTx/>
              <a:buSzTx/>
              <a:buFontTx/>
              <a:buNone/>
            </a:pPr>
            <a:r>
              <a:rPr lang="ja-JP" altLang="en-US" sz="1400">
                <a:latin typeface="Century" panose="02040604050505020304" pitchFamily="18" charset="0"/>
                <a:ea typeface="ＭＳ 明朝" panose="02020609040205080304" pitchFamily="17" charset="-128"/>
              </a:rPr>
              <a:t>１年</a:t>
            </a:r>
            <a:endParaRPr lang="ja-JP" altLang="en-US" sz="2400">
              <a:ea typeface="ＭＳ 明朝" panose="02020609040205080304" pitchFamily="17" charset="-128"/>
            </a:endParaRPr>
          </a:p>
        </p:txBody>
      </p:sp>
    </p:spTree>
    <p:extLst>
      <p:ext uri="{BB962C8B-B14F-4D97-AF65-F5344CB8AC3E}">
        <p14:creationId xmlns:p14="http://schemas.microsoft.com/office/powerpoint/2010/main" val="3649154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a:t>TOEIC</a:t>
            </a:r>
            <a:r>
              <a:rPr lang="ja-JP" altLang="en-US"/>
              <a:t>について</a:t>
            </a:r>
            <a:endParaRPr kumimoji="1" lang="ja-JP" altLang="en-US"/>
          </a:p>
        </p:txBody>
      </p:sp>
      <p:sp>
        <p:nvSpPr>
          <p:cNvPr id="3" name="コンテンツ プレースホルダー 2"/>
          <p:cNvSpPr>
            <a:spLocks noGrp="1"/>
          </p:cNvSpPr>
          <p:nvPr>
            <p:ph idx="1"/>
          </p:nvPr>
        </p:nvSpPr>
        <p:spPr>
          <a:xfrm>
            <a:off x="1087584" y="1243647"/>
            <a:ext cx="7799189" cy="5493026"/>
          </a:xfrm>
        </p:spPr>
        <p:txBody>
          <a:bodyPr>
            <a:normAutofit/>
          </a:bodyPr>
          <a:lstStyle/>
          <a:p>
            <a:pPr marL="446088" indent="-446088">
              <a:buFont typeface="Wingdings" panose="05000000000000000000" pitchFamily="2" charset="2"/>
              <a:buChar char="l"/>
            </a:pPr>
            <a:r>
              <a:rPr lang="ja-JP" altLang="en-US"/>
              <a:t>早い時期から計画的に受験対策を！</a:t>
            </a:r>
            <a:endParaRPr lang="en-US" altLang="ja-JP"/>
          </a:p>
          <a:p>
            <a:pPr marL="738696" lvl="1" indent="-446088">
              <a:buFont typeface="Wingdings" panose="05000000000000000000" pitchFamily="2" charset="2"/>
              <a:buChar char="l"/>
            </a:pPr>
            <a:r>
              <a:rPr lang="ja-JP" altLang="en-US"/>
              <a:t>３年次進級要件：</a:t>
            </a:r>
            <a:r>
              <a:rPr lang="en-US" altLang="ja-JP" b="1">
                <a:solidFill>
                  <a:srgbClr val="0000CC"/>
                </a:solidFill>
              </a:rPr>
              <a:t>250</a:t>
            </a:r>
            <a:r>
              <a:rPr lang="ja-JP" altLang="en-US" b="1">
                <a:solidFill>
                  <a:srgbClr val="0000CC"/>
                </a:solidFill>
              </a:rPr>
              <a:t>点</a:t>
            </a:r>
            <a:r>
              <a:rPr lang="ja-JP" altLang="en-US"/>
              <a:t>以上（授業内 </a:t>
            </a:r>
            <a:r>
              <a:rPr lang="en-US" altLang="ja-JP"/>
              <a:t>TOEIC</a:t>
            </a:r>
            <a:r>
              <a:rPr lang="ja-JP" altLang="en-US"/>
              <a:t>）</a:t>
            </a:r>
            <a:endParaRPr lang="en-US" altLang="ja-JP"/>
          </a:p>
          <a:p>
            <a:pPr marL="738696" lvl="1" indent="-446088">
              <a:buFont typeface="Wingdings" panose="05000000000000000000" pitchFamily="2" charset="2"/>
              <a:buChar char="l"/>
            </a:pPr>
            <a:r>
              <a:rPr lang="ja-JP" altLang="en-US"/>
              <a:t>４年次進級要件：</a:t>
            </a:r>
            <a:r>
              <a:rPr lang="en-US" altLang="ja-JP" b="1">
                <a:solidFill>
                  <a:srgbClr val="0000CC"/>
                </a:solidFill>
              </a:rPr>
              <a:t>350</a:t>
            </a:r>
            <a:r>
              <a:rPr lang="ja-JP" altLang="en-US" b="1">
                <a:solidFill>
                  <a:srgbClr val="0000CC"/>
                </a:solidFill>
              </a:rPr>
              <a:t>点</a:t>
            </a:r>
            <a:r>
              <a:rPr lang="ja-JP" altLang="en-US"/>
              <a:t>以上（授業内 </a:t>
            </a:r>
            <a:r>
              <a:rPr lang="en-US" altLang="ja-JP"/>
              <a:t>TOEIC</a:t>
            </a:r>
            <a:r>
              <a:rPr lang="ja-JP" altLang="en-US"/>
              <a:t>）</a:t>
            </a:r>
            <a:endParaRPr lang="en-US" altLang="ja-JP"/>
          </a:p>
          <a:p>
            <a:pPr marL="738696" lvl="1" indent="-446088">
              <a:buFont typeface="Wingdings" panose="05000000000000000000" pitchFamily="2" charset="2"/>
              <a:buChar char="l"/>
            </a:pPr>
            <a:r>
              <a:rPr lang="ja-JP" altLang="en-US"/>
              <a:t>大学院推薦資格：</a:t>
            </a:r>
            <a:r>
              <a:rPr lang="en-US" altLang="ja-JP" b="1">
                <a:solidFill>
                  <a:srgbClr val="0000CC"/>
                </a:solidFill>
              </a:rPr>
              <a:t>400</a:t>
            </a:r>
            <a:r>
              <a:rPr lang="ja-JP" altLang="en-US" b="1">
                <a:solidFill>
                  <a:srgbClr val="0000CC"/>
                </a:solidFill>
              </a:rPr>
              <a:t>点</a:t>
            </a:r>
            <a:r>
              <a:rPr lang="ja-JP" altLang="en-US"/>
              <a:t>以上</a:t>
            </a:r>
            <a:endParaRPr lang="en-US" altLang="ja-JP"/>
          </a:p>
          <a:p>
            <a:pPr marL="738696" lvl="1" indent="-446088">
              <a:buFont typeface="Wingdings" panose="05000000000000000000" pitchFamily="2" charset="2"/>
              <a:buChar char="l"/>
            </a:pPr>
            <a:r>
              <a:rPr lang="ja-JP" altLang="en-US"/>
              <a:t>就職：</a:t>
            </a:r>
            <a:endParaRPr lang="en-US" altLang="ja-JP"/>
          </a:p>
          <a:p>
            <a:pPr marL="921576" lvl="2" indent="-446088">
              <a:buFont typeface="Wingdings" panose="05000000000000000000" pitchFamily="2" charset="2"/>
              <a:buChar char="l"/>
            </a:pPr>
            <a:r>
              <a:rPr lang="ja-JP" altLang="en-US"/>
              <a:t>海外出張：</a:t>
            </a:r>
            <a:r>
              <a:rPr lang="en-US" altLang="ja-JP" b="1">
                <a:solidFill>
                  <a:srgbClr val="0000CC"/>
                </a:solidFill>
              </a:rPr>
              <a:t>600</a:t>
            </a:r>
            <a:r>
              <a:rPr lang="ja-JP" altLang="en-US" b="1">
                <a:solidFill>
                  <a:srgbClr val="0000CC"/>
                </a:solidFill>
              </a:rPr>
              <a:t>点</a:t>
            </a:r>
            <a:r>
              <a:rPr lang="ja-JP" altLang="en-US"/>
              <a:t>以上</a:t>
            </a:r>
            <a:endParaRPr lang="en-US" altLang="ja-JP"/>
          </a:p>
          <a:p>
            <a:pPr marL="921576" lvl="2" indent="-446088">
              <a:spcAft>
                <a:spcPts val="1800"/>
              </a:spcAft>
              <a:buFont typeface="Wingdings" panose="05000000000000000000" pitchFamily="2" charset="2"/>
              <a:buChar char="l"/>
            </a:pPr>
            <a:r>
              <a:rPr lang="ja-JP" altLang="en-US"/>
              <a:t>海外駐在：</a:t>
            </a:r>
            <a:r>
              <a:rPr lang="en-US" altLang="ja-JP" b="1">
                <a:solidFill>
                  <a:srgbClr val="0000CC"/>
                </a:solidFill>
              </a:rPr>
              <a:t>730</a:t>
            </a:r>
            <a:r>
              <a:rPr lang="ja-JP" altLang="en-US" b="1">
                <a:solidFill>
                  <a:srgbClr val="0000CC"/>
                </a:solidFill>
              </a:rPr>
              <a:t>点</a:t>
            </a:r>
            <a:r>
              <a:rPr lang="ja-JP" altLang="en-US"/>
              <a:t>以上</a:t>
            </a:r>
            <a:endParaRPr lang="en-US" altLang="ja-JP"/>
          </a:p>
          <a:p>
            <a:pPr marL="446088" indent="-446088">
              <a:buFont typeface="Wingdings" panose="05000000000000000000" pitchFamily="2" charset="2"/>
              <a:buChar char="l"/>
            </a:pPr>
            <a:r>
              <a:rPr lang="ja-JP" altLang="en-US"/>
              <a:t>試験日程に注意</a:t>
            </a:r>
            <a:endParaRPr lang="en-US" altLang="ja-JP"/>
          </a:p>
          <a:p>
            <a:pPr marL="738696" lvl="1" indent="-446088">
              <a:buFont typeface="Wingdings" panose="05000000000000000000" pitchFamily="2" charset="2"/>
              <a:buChar char="l"/>
            </a:pPr>
            <a:r>
              <a:rPr lang="ja-JP" altLang="en-US"/>
              <a:t>年１０回実施（何回でも受験可）</a:t>
            </a:r>
            <a:endParaRPr lang="en-US" altLang="ja-JP"/>
          </a:p>
          <a:p>
            <a:pPr marL="738696" lvl="1" indent="-446088">
              <a:spcAft>
                <a:spcPts val="1800"/>
              </a:spcAft>
              <a:buFont typeface="Wingdings" panose="05000000000000000000" pitchFamily="2" charset="2"/>
              <a:buChar char="l"/>
            </a:pPr>
            <a:r>
              <a:rPr lang="ja-JP" altLang="en-US"/>
              <a:t>結果の発送は試験日の約１ヶ月後</a:t>
            </a:r>
            <a:endParaRPr lang="en-US" altLang="ja-JP" b="1">
              <a:solidFill>
                <a:srgbClr val="0000CC"/>
              </a:solidFill>
            </a:endParaRPr>
          </a:p>
        </p:txBody>
      </p:sp>
      <p:pic>
        <p:nvPicPr>
          <p:cNvPr id="7" name="Picture 2" descr="https://3.bp.blogspot.com/-aJZm_O0gzb8/WBsAMdEyCUI/AAAAAAAA_S4/uigOiValiM4AO_9rQWyECYWdYa0zEh4PQCLcB/s800/english_read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4635" y="1349545"/>
            <a:ext cx="1802124" cy="2367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789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角丸四角形 11"/>
          <p:cNvSpPr/>
          <p:nvPr/>
        </p:nvSpPr>
        <p:spPr>
          <a:xfrm>
            <a:off x="849085" y="4825093"/>
            <a:ext cx="10499272" cy="145324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成績と</a:t>
            </a:r>
            <a:r>
              <a:rPr lang="en-US" altLang="ja-JP"/>
              <a:t>GPA</a:t>
            </a:r>
            <a:r>
              <a:rPr lang="ja-JP" altLang="en-US"/>
              <a:t>（</a:t>
            </a:r>
            <a:r>
              <a:rPr lang="en-US" altLang="ja-JP"/>
              <a:t>Grade Point Average</a:t>
            </a:r>
            <a:r>
              <a:rPr lang="ja-JP" altLang="en-US"/>
              <a:t>）</a:t>
            </a:r>
            <a:endParaRPr kumimoji="1" lang="ja-JP" altLang="en-US"/>
          </a:p>
        </p:txBody>
      </p:sp>
      <p:graphicFrame>
        <p:nvGraphicFramePr>
          <p:cNvPr id="3" name="表 2"/>
          <p:cNvGraphicFramePr>
            <a:graphicFrameLocks noGrp="1"/>
          </p:cNvGraphicFramePr>
          <p:nvPr>
            <p:extLst>
              <p:ext uri="{D42A27DB-BD31-4B8C-83A1-F6EECF244321}">
                <p14:modId xmlns:p14="http://schemas.microsoft.com/office/powerpoint/2010/main" val="4149710113"/>
              </p:ext>
            </p:extLst>
          </p:nvPr>
        </p:nvGraphicFramePr>
        <p:xfrm>
          <a:off x="2798931" y="1764693"/>
          <a:ext cx="6594138" cy="2743200"/>
        </p:xfrm>
        <a:graphic>
          <a:graphicData uri="http://schemas.openxmlformats.org/drawingml/2006/table">
            <a:tbl>
              <a:tblPr firstRow="1" bandRow="1">
                <a:tableStyleId>{5C22544A-7EE6-4342-B048-85BDC9FD1C3A}</a:tableStyleId>
              </a:tblPr>
              <a:tblGrid>
                <a:gridCol w="1181906">
                  <a:extLst>
                    <a:ext uri="{9D8B030D-6E8A-4147-A177-3AD203B41FA5}">
                      <a16:colId xmlns:a16="http://schemas.microsoft.com/office/drawing/2014/main" val="127689186"/>
                    </a:ext>
                  </a:extLst>
                </a:gridCol>
                <a:gridCol w="2033905">
                  <a:extLst>
                    <a:ext uri="{9D8B030D-6E8A-4147-A177-3AD203B41FA5}">
                      <a16:colId xmlns:a16="http://schemas.microsoft.com/office/drawing/2014/main" val="862690627"/>
                    </a:ext>
                  </a:extLst>
                </a:gridCol>
                <a:gridCol w="2177859">
                  <a:extLst>
                    <a:ext uri="{9D8B030D-6E8A-4147-A177-3AD203B41FA5}">
                      <a16:colId xmlns:a16="http://schemas.microsoft.com/office/drawing/2014/main" val="1461137674"/>
                    </a:ext>
                  </a:extLst>
                </a:gridCol>
                <a:gridCol w="1200468">
                  <a:extLst>
                    <a:ext uri="{9D8B030D-6E8A-4147-A177-3AD203B41FA5}">
                      <a16:colId xmlns:a16="http://schemas.microsoft.com/office/drawing/2014/main" val="2739176375"/>
                    </a:ext>
                  </a:extLst>
                </a:gridCol>
              </a:tblGrid>
              <a:tr h="370840">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評価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評点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en-US" altLang="ja-JP" sz="2400">
                          <a:solidFill>
                            <a:schemeClr val="tx1"/>
                          </a:solidFill>
                          <a:latin typeface="Meiryo UI" panose="020B0604030504040204" pitchFamily="50" charset="-128"/>
                          <a:ea typeface="Meiryo UI" panose="020B0604030504040204" pitchFamily="50" charset="-128"/>
                        </a:rPr>
                        <a:t>Grade</a:t>
                      </a:r>
                      <a:r>
                        <a:rPr kumimoji="1" lang="en-US" altLang="ja-JP" sz="2400" baseline="0">
                          <a:solidFill>
                            <a:schemeClr val="tx1"/>
                          </a:solidFill>
                          <a:latin typeface="Meiryo UI" panose="020B0604030504040204" pitchFamily="50" charset="-128"/>
                          <a:ea typeface="Meiryo UI" panose="020B0604030504040204" pitchFamily="50" charset="-128"/>
                        </a:rPr>
                        <a:t> Point</a:t>
                      </a:r>
                      <a:endParaRPr kumimoji="1" lang="ja-JP" altLang="en-US" sz="240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a:r>
                        <a:rPr kumimoji="1" lang="ja-JP" altLang="en-US" sz="2400">
                          <a:solidFill>
                            <a:schemeClr val="tx1"/>
                          </a:solidFill>
                          <a:latin typeface="Meiryo UI" panose="020B0604030504040204" pitchFamily="50" charset="-128"/>
                          <a:ea typeface="Meiryo UI" panose="020B0604030504040204" pitchFamily="50" charset="-128"/>
                        </a:rPr>
                        <a:t>合否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extLst>
                  <a:ext uri="{0D108BD9-81ED-4DB2-BD59-A6C34878D82A}">
                    <a16:rowId xmlns:a16="http://schemas.microsoft.com/office/drawing/2014/main" val="374452567"/>
                  </a:ext>
                </a:extLst>
              </a:tr>
              <a:tr h="370840">
                <a:tc>
                  <a:txBody>
                    <a:bodyPr/>
                    <a:lstStyle/>
                    <a:p>
                      <a:pPr algn="ctr"/>
                      <a:r>
                        <a:rPr kumimoji="1" lang="ja-JP" altLang="en-US" sz="2400">
                          <a:latin typeface="Meiryo UI" panose="020B0604030504040204" pitchFamily="50" charset="-128"/>
                          <a:ea typeface="Meiryo UI" panose="020B0604030504040204" pitchFamily="50" charset="-128"/>
                        </a:rPr>
                        <a:t>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90 – 100 </a:t>
                      </a:r>
                      <a:r>
                        <a:rPr kumimoji="1" lang="ja-JP" altLang="en-US" sz="2400">
                          <a:latin typeface="Meiryo UI" panose="020B0604030504040204" pitchFamily="50" charset="-128"/>
                          <a:ea typeface="Meiryo UI" panose="020B0604030504040204" pitchFamily="50" charset="-128"/>
                        </a:rPr>
                        <a:t>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4</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a:r>
                        <a:rPr kumimoji="1" lang="ja-JP" altLang="en-US" sz="2400">
                          <a:latin typeface="Meiryo UI" panose="020B0604030504040204" pitchFamily="50" charset="-128"/>
                          <a:ea typeface="Meiryo UI" panose="020B0604030504040204" pitchFamily="50" charset="-128"/>
                        </a:rPr>
                        <a:t>合格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854642"/>
                  </a:ext>
                </a:extLst>
              </a:tr>
              <a:tr h="370840">
                <a:tc>
                  <a:txBody>
                    <a:bodyPr/>
                    <a:lstStyle/>
                    <a:p>
                      <a:pPr algn="ctr"/>
                      <a:r>
                        <a:rPr kumimoji="1" lang="ja-JP" altLang="en-US" sz="2400">
                          <a:latin typeface="Meiryo UI" panose="020B0604030504040204" pitchFamily="50" charset="-128"/>
                          <a:ea typeface="Meiryo UI" panose="020B0604030504040204" pitchFamily="50" charset="-128"/>
                        </a:rPr>
                        <a:t>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80 – 89 </a:t>
                      </a:r>
                      <a:r>
                        <a:rPr kumimoji="1" lang="ja-JP" altLang="en-US" sz="2400">
                          <a:latin typeface="Meiryo UI" panose="020B0604030504040204" pitchFamily="50" charset="-128"/>
                          <a:ea typeface="Meiryo UI" panose="020B0604030504040204" pitchFamily="50" charset="-128"/>
                        </a:rPr>
                        <a:t>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3</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sz="24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914742064"/>
                  </a:ext>
                </a:extLst>
              </a:tr>
              <a:tr h="370840">
                <a:tc>
                  <a:txBody>
                    <a:bodyPr/>
                    <a:lstStyle/>
                    <a:p>
                      <a:pPr algn="ctr"/>
                      <a:r>
                        <a:rPr kumimoji="1" lang="ja-JP" altLang="en-US" sz="2400">
                          <a:latin typeface="Meiryo UI" panose="020B0604030504040204" pitchFamily="50" charset="-128"/>
                          <a:ea typeface="Meiryo UI" panose="020B0604030504040204" pitchFamily="50" charset="-128"/>
                        </a:rPr>
                        <a:t>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70 – 79 </a:t>
                      </a:r>
                      <a:r>
                        <a:rPr kumimoji="1" lang="ja-JP" altLang="en-US" sz="2400">
                          <a:latin typeface="Meiryo UI" panose="020B0604030504040204" pitchFamily="50" charset="-128"/>
                          <a:ea typeface="Meiryo UI" panose="020B0604030504040204" pitchFamily="50" charset="-128"/>
                        </a:rPr>
                        <a:t>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2</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sz="24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856195532"/>
                  </a:ext>
                </a:extLst>
              </a:tr>
              <a:tr h="370840">
                <a:tc>
                  <a:txBody>
                    <a:bodyPr/>
                    <a:lstStyle/>
                    <a:p>
                      <a:pPr algn="ctr"/>
                      <a:r>
                        <a:rPr kumimoji="1" lang="ja-JP" altLang="en-US" sz="2400">
                          <a:latin typeface="Meiryo UI" panose="020B0604030504040204" pitchFamily="50" charset="-128"/>
                          <a:ea typeface="Meiryo UI" panose="020B0604030504040204" pitchFamily="50" charset="-128"/>
                        </a:rPr>
                        <a:t>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60 – 69 </a:t>
                      </a:r>
                      <a:r>
                        <a:rPr kumimoji="1" lang="ja-JP" altLang="en-US" sz="2400">
                          <a:latin typeface="Meiryo UI" panose="020B0604030504040204" pitchFamily="50" charset="-128"/>
                          <a:ea typeface="Meiryo UI" panose="020B0604030504040204" pitchFamily="50" charset="-128"/>
                        </a:rPr>
                        <a:t>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1</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sz="24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37701611"/>
                  </a:ext>
                </a:extLst>
              </a:tr>
              <a:tr h="370840">
                <a:tc>
                  <a:txBody>
                    <a:bodyPr/>
                    <a:lstStyle/>
                    <a:p>
                      <a:pPr algn="ctr"/>
                      <a:r>
                        <a:rPr kumimoji="1" lang="ja-JP" altLang="en-US" sz="2400">
                          <a:latin typeface="Meiryo UI" panose="020B0604030504040204" pitchFamily="50" charset="-128"/>
                          <a:ea typeface="Meiryo UI" panose="020B0604030504040204" pitchFamily="50" charset="-128"/>
                        </a:rPr>
                        <a:t>不可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59 </a:t>
                      </a:r>
                      <a:r>
                        <a:rPr kumimoji="1" lang="ja-JP" altLang="en-US" sz="2400">
                          <a:latin typeface="Meiryo UI" panose="020B0604030504040204" pitchFamily="50" charset="-128"/>
                          <a:ea typeface="Meiryo UI" panose="020B0604030504040204" pitchFamily="50" charset="-128"/>
                        </a:rPr>
                        <a:t>点以下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a:latin typeface="Meiryo UI" panose="020B0604030504040204" pitchFamily="50" charset="-128"/>
                          <a:ea typeface="Meiryo UI" panose="020B0604030504040204" pitchFamily="50" charset="-128"/>
                        </a:rPr>
                        <a:t>0</a:t>
                      </a:r>
                      <a:endParaRPr kumimoji="1" lang="ja-JP" altLang="en-US" sz="240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400">
                          <a:latin typeface="Meiryo UI" panose="020B0604030504040204" pitchFamily="50" charset="-128"/>
                          <a:ea typeface="Meiryo UI" panose="020B0604030504040204" pitchFamily="50" charset="-128"/>
                        </a:rPr>
                        <a:t>不合格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2289057"/>
                  </a:ext>
                </a:extLst>
              </a:tr>
            </a:tbl>
          </a:graphicData>
        </a:graphic>
      </p:graphicFrame>
      <p:sp>
        <p:nvSpPr>
          <p:cNvPr id="4" name="テキスト ボックス 3"/>
          <p:cNvSpPr txBox="1"/>
          <p:nvPr/>
        </p:nvSpPr>
        <p:spPr>
          <a:xfrm>
            <a:off x="4162094" y="1241473"/>
            <a:ext cx="3867812" cy="523220"/>
          </a:xfrm>
          <a:prstGeom prst="rect">
            <a:avLst/>
          </a:prstGeom>
          <a:noFill/>
        </p:spPr>
        <p:txBody>
          <a:bodyPr wrap="square" rtlCol="0">
            <a:spAutoFit/>
          </a:bodyPr>
          <a:lstStyle/>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成績評価（５段階）</a:t>
            </a:r>
          </a:p>
        </p:txBody>
      </p:sp>
      <p:grpSp>
        <p:nvGrpSpPr>
          <p:cNvPr id="11" name="グループ化 10"/>
          <p:cNvGrpSpPr/>
          <p:nvPr/>
        </p:nvGrpSpPr>
        <p:grpSpPr>
          <a:xfrm>
            <a:off x="930728" y="4993969"/>
            <a:ext cx="10189031" cy="1122346"/>
            <a:chOff x="1469568" y="5100105"/>
            <a:chExt cx="10189031" cy="1122346"/>
          </a:xfrm>
        </p:grpSpPr>
        <p:sp>
          <p:nvSpPr>
            <p:cNvPr id="5" name="テキスト ボックス 4"/>
            <p:cNvSpPr txBox="1"/>
            <p:nvPr/>
          </p:nvSpPr>
          <p:spPr>
            <a:xfrm>
              <a:off x="1469568" y="5361715"/>
              <a:ext cx="1371603" cy="523220"/>
            </a:xfrm>
            <a:prstGeom prst="rect">
              <a:avLst/>
            </a:prstGeom>
            <a:noFill/>
          </p:spPr>
          <p:txBody>
            <a:bodyPr wrap="square" rtlCol="0">
              <a:spAutoFit/>
            </a:bodyPr>
            <a:lstStyle/>
            <a:p>
              <a:pPr algn="ct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GPA =</a:t>
              </a:r>
              <a:endParaRPr kumimoji="1" lang="ja-JP" altLang="en-US" sz="280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798931" y="5100105"/>
              <a:ext cx="8859668" cy="523220"/>
            </a:xfrm>
            <a:prstGeom prst="rect">
              <a:avLst/>
            </a:prstGeom>
            <a:noFill/>
          </p:spPr>
          <p:txBody>
            <a:bodyPr wrap="square" rtlCol="0">
              <a:spAutoFit/>
            </a:bodyPr>
            <a:lstStyle/>
            <a:p>
              <a:pPr algn="ct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成績評価を受けた科目の</a:t>
              </a:r>
              <a:r>
                <a:rPr kumimoji="1" lang="en-US" altLang="ja-JP"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GP×</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当該科目の</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単位数</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 の合計</a:t>
              </a:r>
            </a:p>
          </p:txBody>
        </p:sp>
        <p:sp>
          <p:nvSpPr>
            <p:cNvPr id="7" name="テキスト ボックス 6"/>
            <p:cNvSpPr txBox="1"/>
            <p:nvPr/>
          </p:nvSpPr>
          <p:spPr>
            <a:xfrm>
              <a:off x="4215493" y="5699231"/>
              <a:ext cx="5897335" cy="523220"/>
            </a:xfrm>
            <a:prstGeom prst="rect">
              <a:avLst/>
            </a:prstGeom>
            <a:noFill/>
          </p:spPr>
          <p:txBody>
            <a:bodyPr wrap="square" rtlCol="0">
              <a:spAutoFit/>
            </a:bodyPr>
            <a:lstStyle/>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成績評価を受けた科目の</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単位数</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の合計</a:t>
              </a:r>
            </a:p>
          </p:txBody>
        </p:sp>
        <p:cxnSp>
          <p:nvCxnSpPr>
            <p:cNvPr id="9" name="直線コネクタ 8"/>
            <p:cNvCxnSpPr/>
            <p:nvPr/>
          </p:nvCxnSpPr>
          <p:spPr>
            <a:xfrm flipH="1">
              <a:off x="2798931" y="5666575"/>
              <a:ext cx="88270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318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成績優秀者への優遇措置</a:t>
            </a:r>
            <a:endParaRPr kumimoji="1" lang="ja-JP" altLang="en-US"/>
          </a:p>
        </p:txBody>
      </p:sp>
      <p:sp>
        <p:nvSpPr>
          <p:cNvPr id="3" name="コンテンツ プレースホルダー 2"/>
          <p:cNvSpPr>
            <a:spLocks noGrp="1"/>
          </p:cNvSpPr>
          <p:nvPr>
            <p:ph idx="1"/>
          </p:nvPr>
        </p:nvSpPr>
        <p:spPr>
          <a:xfrm>
            <a:off x="266455" y="1192847"/>
            <a:ext cx="4999509" cy="5493026"/>
          </a:xfrm>
        </p:spPr>
        <p:txBody>
          <a:bodyPr>
            <a:normAutofit/>
          </a:bodyPr>
          <a:lstStyle/>
          <a:p>
            <a:pPr marL="446088" indent="-446088">
              <a:buFont typeface="Wingdings" panose="05000000000000000000" pitchFamily="2" charset="2"/>
              <a:buChar char="l"/>
            </a:pPr>
            <a:r>
              <a:rPr lang="ja-JP" altLang="en-US" b="1">
                <a:solidFill>
                  <a:srgbClr val="0000CC"/>
                </a:solidFill>
              </a:rPr>
              <a:t>研究室配属で有利</a:t>
            </a:r>
            <a:endParaRPr lang="en-US" altLang="ja-JP" b="1">
              <a:solidFill>
                <a:srgbClr val="0000CC"/>
              </a:solidFill>
            </a:endParaRPr>
          </a:p>
          <a:p>
            <a:pPr marL="446088" indent="-446088">
              <a:buFont typeface="Wingdings" panose="05000000000000000000" pitchFamily="2" charset="2"/>
              <a:buChar char="l"/>
            </a:pPr>
            <a:r>
              <a:rPr lang="ja-JP" altLang="en-US" b="1">
                <a:solidFill>
                  <a:srgbClr val="0000CC"/>
                </a:solidFill>
              </a:rPr>
              <a:t>特待生制度</a:t>
            </a:r>
            <a:endParaRPr lang="en-US" altLang="ja-JP" b="1">
              <a:solidFill>
                <a:srgbClr val="0000CC"/>
              </a:solidFill>
            </a:endParaRPr>
          </a:p>
          <a:p>
            <a:pPr marL="738696" lvl="1" indent="-446088">
              <a:buFont typeface="Wingdings" panose="05000000000000000000" pitchFamily="2" charset="2"/>
              <a:buChar char="l"/>
            </a:pPr>
            <a:r>
              <a:rPr lang="ja-JP" altLang="en-US"/>
              <a:t>２～４年次　５名程度</a:t>
            </a:r>
            <a:endParaRPr lang="en-US" altLang="ja-JP"/>
          </a:p>
          <a:p>
            <a:pPr marL="738696" lvl="1" indent="-446088">
              <a:buFont typeface="Wingdings" panose="05000000000000000000" pitchFamily="2" charset="2"/>
              <a:buChar char="l"/>
            </a:pPr>
            <a:r>
              <a:rPr lang="ja-JP" altLang="en-US"/>
              <a:t>副賞として奨学金２０万円</a:t>
            </a:r>
            <a:endParaRPr lang="en-US" altLang="ja-JP"/>
          </a:p>
          <a:p>
            <a:pPr marL="446088" indent="-446088">
              <a:buFont typeface="Wingdings" panose="05000000000000000000" pitchFamily="2" charset="2"/>
              <a:buChar char="l"/>
            </a:pPr>
            <a:r>
              <a:rPr lang="ja-JP" altLang="en-US" b="1">
                <a:solidFill>
                  <a:srgbClr val="0000CC"/>
                </a:solidFill>
              </a:rPr>
              <a:t>早期卒業</a:t>
            </a:r>
            <a:endParaRPr lang="en-US" altLang="ja-JP" b="1">
              <a:solidFill>
                <a:srgbClr val="0000CC"/>
              </a:solidFill>
            </a:endParaRPr>
          </a:p>
          <a:p>
            <a:pPr marL="738696" lvl="1" indent="-446088">
              <a:buFont typeface="Wingdings" panose="05000000000000000000" pitchFamily="2" charset="2"/>
              <a:buChar char="l"/>
            </a:pPr>
            <a:r>
              <a:rPr lang="ja-JP" altLang="en-US"/>
              <a:t>３年または３年半で卒業</a:t>
            </a:r>
            <a:endParaRPr lang="en-US" altLang="ja-JP"/>
          </a:p>
          <a:p>
            <a:pPr marL="446088" indent="-446088">
              <a:buFont typeface="Wingdings" panose="05000000000000000000" pitchFamily="2" charset="2"/>
              <a:buChar char="l"/>
            </a:pPr>
            <a:r>
              <a:rPr lang="ja-JP" altLang="en-US" b="1">
                <a:solidFill>
                  <a:srgbClr val="0000CC"/>
                </a:solidFill>
              </a:rPr>
              <a:t>大学院への推薦</a:t>
            </a:r>
            <a:endParaRPr lang="en-US" altLang="ja-JP" b="1">
              <a:solidFill>
                <a:srgbClr val="0000CC"/>
              </a:solidFill>
            </a:endParaRPr>
          </a:p>
          <a:p>
            <a:pPr marL="738696" lvl="1" indent="-446088">
              <a:buFont typeface="Wingdings" panose="05000000000000000000" pitchFamily="2" charset="2"/>
              <a:buChar char="l"/>
            </a:pPr>
            <a:r>
              <a:rPr lang="ja-JP" altLang="en-US"/>
              <a:t>成績優秀（学科ごとに基準）</a:t>
            </a:r>
            <a:endParaRPr lang="en-US" altLang="ja-JP"/>
          </a:p>
          <a:p>
            <a:pPr marL="738696" lvl="1" indent="-446088">
              <a:buFont typeface="Wingdings" panose="05000000000000000000" pitchFamily="2" charset="2"/>
              <a:buChar char="l"/>
            </a:pPr>
            <a:r>
              <a:rPr lang="en-US" altLang="ja-JP" b="1"/>
              <a:t>TOEIC400</a:t>
            </a:r>
            <a:r>
              <a:rPr lang="ja-JP" altLang="en-US" b="1"/>
              <a:t>点</a:t>
            </a:r>
            <a:r>
              <a:rPr lang="ja-JP" altLang="en-US"/>
              <a:t>以上</a:t>
            </a:r>
            <a:endParaRPr lang="en-US" altLang="ja-JP"/>
          </a:p>
          <a:p>
            <a:pPr marL="738696" lvl="1" indent="-446088">
              <a:buFont typeface="Wingdings" panose="05000000000000000000" pitchFamily="2" charset="2"/>
              <a:buChar char="l"/>
            </a:pPr>
            <a:r>
              <a:rPr lang="ja-JP" altLang="en-US"/>
              <a:t>面接のみで大学院へ進学</a:t>
            </a:r>
            <a:endParaRPr lang="en-US" altLang="ja-JP"/>
          </a:p>
          <a:p>
            <a:pPr marL="738696" lvl="1" indent="-446088">
              <a:buFont typeface="Wingdings" panose="05000000000000000000" pitchFamily="2" charset="2"/>
              <a:buChar char="l"/>
            </a:pPr>
            <a:endParaRPr lang="en-US" altLang="ja-JP"/>
          </a:p>
        </p:txBody>
      </p:sp>
      <p:sp>
        <p:nvSpPr>
          <p:cNvPr id="4" name="矢印: 山形 18">
            <a:extLst>
              <a:ext uri="{FF2B5EF4-FFF2-40B4-BE49-F238E27FC236}">
                <a16:creationId xmlns:a16="http://schemas.microsoft.com/office/drawing/2014/main" id="{620CF5BE-F444-4EA3-9C15-46BFE269C597}"/>
              </a:ext>
            </a:extLst>
          </p:cNvPr>
          <p:cNvSpPr/>
          <p:nvPr/>
        </p:nvSpPr>
        <p:spPr>
          <a:xfrm rot="16200000">
            <a:off x="4698414" y="5539738"/>
            <a:ext cx="1494053" cy="693683"/>
          </a:xfrm>
          <a:prstGeom prst="chevron">
            <a:avLst/>
          </a:prstGeom>
          <a:solidFill>
            <a:srgbClr val="FFFF00"/>
          </a:solidFill>
          <a:ln>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１年</a:t>
            </a:r>
          </a:p>
        </p:txBody>
      </p:sp>
      <p:sp>
        <p:nvSpPr>
          <p:cNvPr id="5" name="矢印: 山形 18">
            <a:extLst>
              <a:ext uri="{FF2B5EF4-FFF2-40B4-BE49-F238E27FC236}">
                <a16:creationId xmlns:a16="http://schemas.microsoft.com/office/drawing/2014/main" id="{620CF5BE-F444-4EA3-9C15-46BFE269C597}"/>
              </a:ext>
            </a:extLst>
          </p:cNvPr>
          <p:cNvSpPr/>
          <p:nvPr/>
        </p:nvSpPr>
        <p:spPr>
          <a:xfrm rot="16200000">
            <a:off x="4698414" y="4273242"/>
            <a:ext cx="1494053" cy="693683"/>
          </a:xfrm>
          <a:prstGeom prst="chevron">
            <a:avLst/>
          </a:prstGeom>
          <a:solidFill>
            <a:srgbClr val="FF0000">
              <a:alpha val="50196"/>
            </a:srgbClr>
          </a:solidFill>
          <a:ln>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２年</a:t>
            </a:r>
          </a:p>
        </p:txBody>
      </p:sp>
      <p:sp>
        <p:nvSpPr>
          <p:cNvPr id="6" name="矢印: 山形 18">
            <a:extLst>
              <a:ext uri="{FF2B5EF4-FFF2-40B4-BE49-F238E27FC236}">
                <a16:creationId xmlns:a16="http://schemas.microsoft.com/office/drawing/2014/main" id="{620CF5BE-F444-4EA3-9C15-46BFE269C597}"/>
              </a:ext>
            </a:extLst>
          </p:cNvPr>
          <p:cNvSpPr/>
          <p:nvPr/>
        </p:nvSpPr>
        <p:spPr>
          <a:xfrm rot="16200000">
            <a:off x="4698414" y="3006746"/>
            <a:ext cx="1494053" cy="693683"/>
          </a:xfrm>
          <a:prstGeom prst="chevron">
            <a:avLst/>
          </a:prstGeom>
          <a:solidFill>
            <a:srgbClr val="66FFFF"/>
          </a:solidFill>
          <a:ln>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３年</a:t>
            </a:r>
          </a:p>
        </p:txBody>
      </p:sp>
      <p:sp>
        <p:nvSpPr>
          <p:cNvPr id="7" name="矢印: 山形 18">
            <a:extLst>
              <a:ext uri="{FF2B5EF4-FFF2-40B4-BE49-F238E27FC236}">
                <a16:creationId xmlns:a16="http://schemas.microsoft.com/office/drawing/2014/main" id="{620CF5BE-F444-4EA3-9C15-46BFE269C597}"/>
              </a:ext>
            </a:extLst>
          </p:cNvPr>
          <p:cNvSpPr/>
          <p:nvPr/>
        </p:nvSpPr>
        <p:spPr>
          <a:xfrm rot="16200000">
            <a:off x="4698413" y="1740250"/>
            <a:ext cx="1494053" cy="693683"/>
          </a:xfrm>
          <a:prstGeom prst="chevron">
            <a:avLst/>
          </a:prstGeom>
          <a:solidFill>
            <a:srgbClr val="CC00FF"/>
          </a:solidFill>
          <a:ln>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４年</a:t>
            </a:r>
          </a:p>
        </p:txBody>
      </p:sp>
      <p:grpSp>
        <p:nvGrpSpPr>
          <p:cNvPr id="8" name="グループ化 7"/>
          <p:cNvGrpSpPr/>
          <p:nvPr/>
        </p:nvGrpSpPr>
        <p:grpSpPr>
          <a:xfrm>
            <a:off x="7034793" y="2591571"/>
            <a:ext cx="4917834" cy="4057801"/>
            <a:chOff x="4234439" y="2591571"/>
            <a:chExt cx="4917834" cy="4057801"/>
          </a:xfrm>
        </p:grpSpPr>
        <p:sp>
          <p:nvSpPr>
            <p:cNvPr id="9" name="正方形/長方形 8">
              <a:extLst>
                <a:ext uri="{FF2B5EF4-FFF2-40B4-BE49-F238E27FC236}">
                  <a16:creationId xmlns:a16="http://schemas.microsoft.com/office/drawing/2014/main" id="{4E20F066-392D-4638-9BA5-B8C4C333D108}"/>
                </a:ext>
              </a:extLst>
            </p:cNvPr>
            <p:cNvSpPr/>
            <p:nvPr/>
          </p:nvSpPr>
          <p:spPr>
            <a:xfrm>
              <a:off x="4234439" y="6148556"/>
              <a:ext cx="4872864" cy="469290"/>
            </a:xfrm>
            <a:prstGeom prst="rect">
              <a:avLst/>
            </a:prstGeom>
            <a:solidFill>
              <a:srgbClr val="FFCC6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全学共通系科目（１～４年次）</a:t>
              </a:r>
            </a:p>
          </p:txBody>
        </p:sp>
        <p:sp>
          <p:nvSpPr>
            <p:cNvPr id="10" name="正方形/長方形 9">
              <a:extLst>
                <a:ext uri="{FF2B5EF4-FFF2-40B4-BE49-F238E27FC236}">
                  <a16:creationId xmlns:a16="http://schemas.microsoft.com/office/drawing/2014/main" id="{2A72CB9A-202E-4465-A127-06FC1CB5E2E4}"/>
                </a:ext>
              </a:extLst>
            </p:cNvPr>
            <p:cNvSpPr/>
            <p:nvPr/>
          </p:nvSpPr>
          <p:spPr>
            <a:xfrm>
              <a:off x="8553182" y="2606560"/>
              <a:ext cx="599091" cy="3995513"/>
            </a:xfrm>
            <a:prstGeom prst="rect">
              <a:avLst/>
            </a:prstGeom>
            <a:solidFill>
              <a:srgbClr val="FFCC66"/>
            </a:solidFill>
            <a:ln>
              <a:noFill/>
            </a:ln>
          </p:spPr>
          <p:style>
            <a:lnRef idx="0">
              <a:scrgbClr r="0" g="0" b="0"/>
            </a:lnRef>
            <a:fillRef idx="0">
              <a:scrgbClr r="0" g="0" b="0"/>
            </a:fillRef>
            <a:effectRef idx="0">
              <a:scrgbClr r="0" g="0" b="0"/>
            </a:effectRef>
            <a:fontRef idx="minor">
              <a:schemeClr val="lt1"/>
            </a:fontRef>
          </p:style>
          <p:txBody>
            <a:bodyPr vert="eaVert" rtlCol="0" anchor="ctr"/>
            <a:lstStyle/>
            <a:p>
              <a:pPr algn="ctr"/>
              <a:r>
                <a:rPr kumimoji="1" lang="ja-JP" altLang="en-US" sz="2000" b="1">
                  <a:solidFill>
                    <a:schemeClr val="tx1"/>
                  </a:solidFill>
                </a:rPr>
                <a:t>総合共通科目・体育・一般情報処理</a:t>
              </a:r>
            </a:p>
          </p:txBody>
        </p:sp>
        <p:sp>
          <p:nvSpPr>
            <p:cNvPr id="11" name="正方形/長方形 10">
              <a:extLst>
                <a:ext uri="{FF2B5EF4-FFF2-40B4-BE49-F238E27FC236}">
                  <a16:creationId xmlns:a16="http://schemas.microsoft.com/office/drawing/2014/main" id="{8D8E09C6-8710-49F1-8988-ACBD7D5141C1}"/>
                </a:ext>
              </a:extLst>
            </p:cNvPr>
            <p:cNvSpPr/>
            <p:nvPr/>
          </p:nvSpPr>
          <p:spPr>
            <a:xfrm>
              <a:off x="7906797" y="2606560"/>
              <a:ext cx="646384" cy="3538006"/>
            </a:xfrm>
            <a:prstGeom prst="rect">
              <a:avLst/>
            </a:prstGeom>
            <a:solidFill>
              <a:srgbClr val="CCFFFF"/>
            </a:solidFill>
            <a:ln>
              <a:noFill/>
            </a:ln>
          </p:spPr>
          <p:style>
            <a:lnRef idx="2">
              <a:schemeClr val="accent5">
                <a:shade val="50000"/>
              </a:schemeClr>
            </a:lnRef>
            <a:fillRef idx="1">
              <a:schemeClr val="accent5"/>
            </a:fillRef>
            <a:effectRef idx="0">
              <a:schemeClr val="accent5"/>
            </a:effectRef>
            <a:fontRef idx="minor">
              <a:schemeClr val="lt1"/>
            </a:fontRef>
          </p:style>
          <p:txBody>
            <a:bodyPr vert="eaVert" rtlCol="0" anchor="ctr"/>
            <a:lstStyle/>
            <a:p>
              <a:pPr algn="ctr"/>
              <a:r>
                <a:rPr kumimoji="1" lang="ja-JP" altLang="en-US" sz="2400" b="1">
                  <a:solidFill>
                    <a:schemeClr val="tx1"/>
                  </a:solidFill>
                </a:rPr>
                <a:t>地域・キャリア形成科目</a:t>
              </a:r>
            </a:p>
          </p:txBody>
        </p:sp>
        <p:sp>
          <p:nvSpPr>
            <p:cNvPr id="12" name="正方形/長方形 11">
              <a:extLst>
                <a:ext uri="{FF2B5EF4-FFF2-40B4-BE49-F238E27FC236}">
                  <a16:creationId xmlns:a16="http://schemas.microsoft.com/office/drawing/2014/main" id="{A42E43BF-91F5-4E1A-99BB-4E20718A388E}"/>
                </a:ext>
              </a:extLst>
            </p:cNvPr>
            <p:cNvSpPr/>
            <p:nvPr/>
          </p:nvSpPr>
          <p:spPr>
            <a:xfrm>
              <a:off x="7343425" y="2606560"/>
              <a:ext cx="563371" cy="3538006"/>
            </a:xfrm>
            <a:prstGeom prst="rect">
              <a:avLst/>
            </a:prstGeom>
            <a:solidFill>
              <a:srgbClr val="FFCCFF">
                <a:alpha val="50196"/>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vert="eaVert" rtlCol="0" anchor="ctr"/>
            <a:lstStyle/>
            <a:p>
              <a:pPr algn="ctr"/>
              <a:r>
                <a:rPr kumimoji="1" lang="ja-JP" altLang="en-US" sz="2400" b="1">
                  <a:solidFill>
                    <a:schemeClr val="tx1"/>
                  </a:solidFill>
                </a:rPr>
                <a:t>外国語系科目</a:t>
              </a:r>
            </a:p>
          </p:txBody>
        </p:sp>
        <p:cxnSp>
          <p:nvCxnSpPr>
            <p:cNvPr id="13" name="直線コネクタ 12"/>
            <p:cNvCxnSpPr/>
            <p:nvPr/>
          </p:nvCxnSpPr>
          <p:spPr>
            <a:xfrm>
              <a:off x="7322406" y="2603490"/>
              <a:ext cx="0" cy="35506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9152273" y="2591571"/>
              <a:ext cx="0" cy="40578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H="1">
              <a:off x="7342359" y="2603490"/>
              <a:ext cx="1809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H="1">
              <a:off x="4234439" y="6638331"/>
              <a:ext cx="49178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H="1">
              <a:off x="4234439" y="6154158"/>
              <a:ext cx="30879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4234439" y="6154158"/>
              <a:ext cx="0" cy="4794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グループ化 18"/>
          <p:cNvGrpSpPr/>
          <p:nvPr/>
        </p:nvGrpSpPr>
        <p:grpSpPr>
          <a:xfrm>
            <a:off x="5873339" y="2603490"/>
            <a:ext cx="4169617" cy="4055706"/>
            <a:chOff x="3072985" y="2603490"/>
            <a:chExt cx="4169617" cy="4055706"/>
          </a:xfrm>
        </p:grpSpPr>
        <p:sp>
          <p:nvSpPr>
            <p:cNvPr id="20" name="正方形/長方形 19">
              <a:extLst>
                <a:ext uri="{FF2B5EF4-FFF2-40B4-BE49-F238E27FC236}">
                  <a16:creationId xmlns:a16="http://schemas.microsoft.com/office/drawing/2014/main" id="{4E20F066-392D-4638-9BA5-B8C4C333D108}"/>
                </a:ext>
              </a:extLst>
            </p:cNvPr>
            <p:cNvSpPr/>
            <p:nvPr/>
          </p:nvSpPr>
          <p:spPr>
            <a:xfrm>
              <a:off x="3086288" y="6081708"/>
              <a:ext cx="1084087" cy="567664"/>
            </a:xfrm>
            <a:prstGeom prst="rect">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4E20F066-392D-4638-9BA5-B8C4C333D108}"/>
                </a:ext>
              </a:extLst>
            </p:cNvPr>
            <p:cNvSpPr/>
            <p:nvPr/>
          </p:nvSpPr>
          <p:spPr>
            <a:xfrm>
              <a:off x="3072985" y="5351344"/>
              <a:ext cx="4157154" cy="754114"/>
            </a:xfrm>
            <a:prstGeom prst="rect">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tx1"/>
                  </a:solidFill>
                </a:rPr>
                <a:t>学部共通科目（１～３年次）</a:t>
              </a:r>
            </a:p>
          </p:txBody>
        </p:sp>
        <p:sp>
          <p:nvSpPr>
            <p:cNvPr id="22" name="正方形/長方形 21">
              <a:extLst>
                <a:ext uri="{FF2B5EF4-FFF2-40B4-BE49-F238E27FC236}">
                  <a16:creationId xmlns:a16="http://schemas.microsoft.com/office/drawing/2014/main" id="{4E20F066-392D-4638-9BA5-B8C4C333D108}"/>
                </a:ext>
              </a:extLst>
            </p:cNvPr>
            <p:cNvSpPr/>
            <p:nvPr/>
          </p:nvSpPr>
          <p:spPr>
            <a:xfrm>
              <a:off x="6141024" y="2630208"/>
              <a:ext cx="1084087" cy="2721135"/>
            </a:xfrm>
            <a:prstGeom prst="rect">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A15A82C1-21E5-45A6-BC0F-5C4678E10A15}"/>
                </a:ext>
              </a:extLst>
            </p:cNvPr>
            <p:cNvSpPr/>
            <p:nvPr/>
          </p:nvSpPr>
          <p:spPr>
            <a:xfrm>
              <a:off x="3093787" y="2630208"/>
              <a:ext cx="3014790" cy="2678037"/>
            </a:xfrm>
            <a:prstGeom prst="rect">
              <a:avLst/>
            </a:prstGeom>
            <a:solidFill>
              <a:srgbClr val="99FF99"/>
            </a:solidFill>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b"/>
            <a:lstStyle/>
            <a:p>
              <a:r>
                <a:rPr kumimoji="1" lang="ja-JP" altLang="en-US" sz="2400" b="1"/>
                <a:t>専門基礎科目・</a:t>
              </a:r>
              <a:endParaRPr kumimoji="1" lang="en-US" altLang="ja-JP" sz="2400" b="1"/>
            </a:p>
            <a:p>
              <a:r>
                <a:rPr kumimoji="1" lang="ja-JP" altLang="en-US" sz="2400" b="1"/>
                <a:t>専門科目</a:t>
              </a:r>
              <a:endParaRPr kumimoji="1" lang="en-US" altLang="ja-JP" sz="2400" b="1"/>
            </a:p>
            <a:p>
              <a:r>
                <a:rPr kumimoji="1" lang="ja-JP" altLang="en-US" sz="2400" b="1"/>
                <a:t>（２～３年次）</a:t>
              </a:r>
            </a:p>
          </p:txBody>
        </p:sp>
        <p:sp>
          <p:nvSpPr>
            <p:cNvPr id="25" name="正方形/長方形 24">
              <a:extLst>
                <a:ext uri="{FF2B5EF4-FFF2-40B4-BE49-F238E27FC236}">
                  <a16:creationId xmlns:a16="http://schemas.microsoft.com/office/drawing/2014/main" id="{A15A82C1-21E5-45A6-BC0F-5C4678E10A15}"/>
                </a:ext>
              </a:extLst>
            </p:cNvPr>
            <p:cNvSpPr/>
            <p:nvPr/>
          </p:nvSpPr>
          <p:spPr>
            <a:xfrm>
              <a:off x="3185577" y="2770526"/>
              <a:ext cx="665159" cy="1266496"/>
            </a:xfrm>
            <a:prstGeom prst="rect">
              <a:avLst/>
            </a:prstGeom>
            <a:solidFill>
              <a:srgbClr val="006600"/>
            </a:solidFill>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r>
                <a:rPr kumimoji="1" lang="ja-JP" altLang="en-US" b="1">
                  <a:solidFill>
                    <a:schemeClr val="bg1"/>
                  </a:solidFill>
                </a:rPr>
                <a:t>学科</a:t>
              </a:r>
              <a:endParaRPr kumimoji="1" lang="en-US" altLang="ja-JP" b="1">
                <a:solidFill>
                  <a:schemeClr val="bg1"/>
                </a:solidFill>
              </a:endParaRPr>
            </a:p>
            <a:p>
              <a:pPr algn="ctr"/>
              <a:r>
                <a:rPr kumimoji="1" lang="ja-JP" altLang="en-US" b="1">
                  <a:solidFill>
                    <a:schemeClr val="bg1"/>
                  </a:solidFill>
                </a:rPr>
                <a:t>実験</a:t>
              </a:r>
            </a:p>
          </p:txBody>
        </p:sp>
        <p:sp>
          <p:nvSpPr>
            <p:cNvPr id="26" name="正方形/長方形 25">
              <a:extLst>
                <a:ext uri="{FF2B5EF4-FFF2-40B4-BE49-F238E27FC236}">
                  <a16:creationId xmlns:a16="http://schemas.microsoft.com/office/drawing/2014/main" id="{A15A82C1-21E5-45A6-BC0F-5C4678E10A15}"/>
                </a:ext>
              </a:extLst>
            </p:cNvPr>
            <p:cNvSpPr/>
            <p:nvPr/>
          </p:nvSpPr>
          <p:spPr>
            <a:xfrm>
              <a:off x="6358863" y="4041749"/>
              <a:ext cx="665159" cy="1266496"/>
            </a:xfrm>
            <a:prstGeom prst="rect">
              <a:avLst/>
            </a:prstGeom>
            <a:solidFill>
              <a:srgbClr val="990033"/>
            </a:solidFill>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r>
                <a:rPr kumimoji="1" lang="ja-JP" altLang="en-US" b="1">
                  <a:solidFill>
                    <a:schemeClr val="bg1"/>
                  </a:solidFill>
                </a:rPr>
                <a:t>基礎</a:t>
              </a:r>
              <a:endParaRPr kumimoji="1" lang="en-US" altLang="ja-JP" b="1">
                <a:solidFill>
                  <a:schemeClr val="bg1"/>
                </a:solidFill>
              </a:endParaRPr>
            </a:p>
            <a:p>
              <a:pPr algn="ctr"/>
              <a:r>
                <a:rPr kumimoji="1" lang="ja-JP" altLang="en-US" b="1">
                  <a:solidFill>
                    <a:schemeClr val="bg1"/>
                  </a:solidFill>
                </a:rPr>
                <a:t>実験</a:t>
              </a:r>
            </a:p>
          </p:txBody>
        </p:sp>
        <p:cxnSp>
          <p:nvCxnSpPr>
            <p:cNvPr id="27" name="直線コネクタ 26"/>
            <p:cNvCxnSpPr/>
            <p:nvPr/>
          </p:nvCxnSpPr>
          <p:spPr>
            <a:xfrm>
              <a:off x="3078948" y="2603490"/>
              <a:ext cx="0" cy="404588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H="1" flipV="1">
              <a:off x="4149494" y="6082023"/>
              <a:ext cx="3058495"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H="1">
              <a:off x="7211569" y="2603490"/>
              <a:ext cx="11050" cy="34904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3106427" y="2614706"/>
              <a:ext cx="4136175" cy="746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628082" y="5123579"/>
              <a:ext cx="1928552" cy="369332"/>
            </a:xfrm>
            <a:prstGeom prst="rect">
              <a:avLst/>
            </a:prstGeom>
            <a:solidFill>
              <a:srgbClr val="FFFF00">
                <a:alpha val="69804"/>
              </a:srgbClr>
            </a:solidFill>
          </p:spPr>
          <p:txBody>
            <a:bodyPr wrap="square" rtlCol="0">
              <a:spAutoFit/>
            </a:bodyPr>
            <a:lstStyle/>
            <a:p>
              <a:pPr algn="ctr"/>
              <a:r>
                <a:rPr kumimoji="1" lang="ja-JP" altLang="en-US"/>
                <a:t>学科配属</a:t>
              </a:r>
            </a:p>
          </p:txBody>
        </p:sp>
        <p:cxnSp>
          <p:nvCxnSpPr>
            <p:cNvPr id="33" name="直線コネクタ 32"/>
            <p:cNvCxnSpPr/>
            <p:nvPr/>
          </p:nvCxnSpPr>
          <p:spPr>
            <a:xfrm>
              <a:off x="4150624" y="6081708"/>
              <a:ext cx="0" cy="5774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H="1">
              <a:off x="3084871" y="6653981"/>
              <a:ext cx="1064623"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4E20F066-392D-4638-9BA5-B8C4C333D108}"/>
                </a:ext>
              </a:extLst>
            </p:cNvPr>
            <p:cNvSpPr/>
            <p:nvPr/>
          </p:nvSpPr>
          <p:spPr>
            <a:xfrm>
              <a:off x="4186445" y="2632818"/>
              <a:ext cx="2833787" cy="1235876"/>
            </a:xfrm>
            <a:prstGeom prst="rect">
              <a:avLst/>
            </a:prstGeom>
            <a:solidFill>
              <a:srgbClr val="6600CC">
                <a:alpha val="50196"/>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2400" b="1">
                  <a:solidFill>
                    <a:schemeClr val="bg1"/>
                  </a:solidFill>
                </a:rPr>
                <a:t>卒業研究</a:t>
              </a:r>
            </a:p>
          </p:txBody>
        </p:sp>
        <p:sp>
          <p:nvSpPr>
            <p:cNvPr id="32" name="テキスト ボックス 31"/>
            <p:cNvSpPr txBox="1"/>
            <p:nvPr/>
          </p:nvSpPr>
          <p:spPr>
            <a:xfrm>
              <a:off x="4604264" y="3714954"/>
              <a:ext cx="1928552" cy="369332"/>
            </a:xfrm>
            <a:prstGeom prst="rect">
              <a:avLst/>
            </a:prstGeom>
            <a:solidFill>
              <a:srgbClr val="FFFF00">
                <a:alpha val="69804"/>
              </a:srgbClr>
            </a:solidFill>
          </p:spPr>
          <p:txBody>
            <a:bodyPr wrap="square" rtlCol="0">
              <a:spAutoFit/>
            </a:bodyPr>
            <a:lstStyle/>
            <a:p>
              <a:pPr algn="ctr"/>
              <a:r>
                <a:rPr kumimoji="1" lang="ja-JP" altLang="en-US"/>
                <a:t>研究室配属</a:t>
              </a:r>
            </a:p>
          </p:txBody>
        </p:sp>
      </p:grpSp>
      <p:sp>
        <p:nvSpPr>
          <p:cNvPr id="39" name="角丸四角形吹き出し 38"/>
          <p:cNvSpPr/>
          <p:nvPr/>
        </p:nvSpPr>
        <p:spPr>
          <a:xfrm>
            <a:off x="8479095" y="1500812"/>
            <a:ext cx="2772197" cy="901899"/>
          </a:xfrm>
          <a:prstGeom prst="wedgeRoundRectCallout">
            <a:avLst>
              <a:gd name="adj1" fmla="val -52022"/>
              <a:gd name="adj2" fmla="val 92062"/>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３年次の授業と</a:t>
            </a:r>
            <a:endParaRPr kumimoji="1" lang="en-US" altLang="ja-JP" sz="2400" b="1">
              <a:solidFill>
                <a:schemeClr val="tx1"/>
              </a:solidFill>
            </a:endParaRPr>
          </a:p>
          <a:p>
            <a:pPr algn="ctr"/>
            <a:r>
              <a:rPr kumimoji="1" lang="ja-JP" altLang="en-US" sz="2400" b="1">
                <a:solidFill>
                  <a:schemeClr val="tx1"/>
                </a:solidFill>
              </a:rPr>
              <a:t>卒業研究を同時に</a:t>
            </a:r>
          </a:p>
        </p:txBody>
      </p:sp>
    </p:spTree>
    <p:extLst>
      <p:ext uri="{BB962C8B-B14F-4D97-AF65-F5344CB8AC3E}">
        <p14:creationId xmlns:p14="http://schemas.microsoft.com/office/powerpoint/2010/main" val="344321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５．産学連携教育科目</a:t>
            </a:r>
            <a:r>
              <a:rPr kumimoji="1" lang="ja-JP" altLang="en-US"/>
              <a:t>について</a:t>
            </a:r>
          </a:p>
        </p:txBody>
      </p:sp>
      <p:sp>
        <p:nvSpPr>
          <p:cNvPr id="3" name="コンテンツ プレースホルダー 2"/>
          <p:cNvSpPr>
            <a:spLocks noGrp="1"/>
          </p:cNvSpPr>
          <p:nvPr>
            <p:ph idx="1"/>
          </p:nvPr>
        </p:nvSpPr>
        <p:spPr>
          <a:xfrm>
            <a:off x="1610101" y="2382062"/>
            <a:ext cx="8970843" cy="3540958"/>
          </a:xfrm>
          <a:noFill/>
          <a:ln>
            <a:solidFill>
              <a:schemeClr val="tx1"/>
            </a:solidFill>
          </a:ln>
        </p:spPr>
        <p:txBody>
          <a:bodyPr>
            <a:normAutofit lnSpcReduction="10000"/>
          </a:bodyPr>
          <a:lstStyle/>
          <a:p>
            <a:pPr marL="446088" indent="-446088">
              <a:spcAft>
                <a:spcPts val="1800"/>
              </a:spcAft>
              <a:buFont typeface="Wingdings" panose="05000000000000000000" pitchFamily="2" charset="2"/>
              <a:buChar char="l"/>
            </a:pPr>
            <a:r>
              <a:rPr lang="ja-JP" altLang="en-US" b="1">
                <a:solidFill>
                  <a:srgbClr val="006600"/>
                </a:solidFill>
              </a:rPr>
              <a:t>実践的</a:t>
            </a:r>
            <a:r>
              <a:rPr lang="en-US" altLang="ja-JP" b="1">
                <a:solidFill>
                  <a:srgbClr val="006600"/>
                </a:solidFill>
              </a:rPr>
              <a:t>ICT</a:t>
            </a:r>
            <a:r>
              <a:rPr lang="ja-JP" altLang="en-US" b="1">
                <a:solidFill>
                  <a:srgbClr val="006600"/>
                </a:solidFill>
              </a:rPr>
              <a:t>活用事例</a:t>
            </a:r>
            <a:r>
              <a:rPr lang="ja-JP" altLang="en-US"/>
              <a:t>（２年後期）：</a:t>
            </a:r>
            <a:br>
              <a:rPr lang="en-US" altLang="ja-JP"/>
            </a:br>
            <a:r>
              <a:rPr lang="ja-JP" altLang="en-US"/>
              <a:t>　　　</a:t>
            </a:r>
            <a:r>
              <a:rPr lang="en-US" altLang="ja-JP"/>
              <a:t>ICT</a:t>
            </a:r>
            <a:r>
              <a:rPr lang="ja-JP" altLang="en-US"/>
              <a:t>が社会でどう活用されているかを</a:t>
            </a:r>
            <a:r>
              <a:rPr lang="ja-JP" altLang="en-US" b="1">
                <a:solidFill>
                  <a:srgbClr val="006600"/>
                </a:solidFill>
              </a:rPr>
              <a:t>知る</a:t>
            </a:r>
            <a:r>
              <a:rPr lang="ja-JP" altLang="en-US"/>
              <a:t>科目</a:t>
            </a:r>
            <a:endParaRPr lang="en-US" altLang="ja-JP"/>
          </a:p>
          <a:p>
            <a:pPr marL="446088" indent="-446088">
              <a:spcAft>
                <a:spcPts val="1800"/>
              </a:spcAft>
              <a:buFont typeface="Wingdings" panose="05000000000000000000" pitchFamily="2" charset="2"/>
              <a:buChar char="l"/>
            </a:pPr>
            <a:r>
              <a:rPr lang="ja-JP" altLang="en-US" b="1">
                <a:solidFill>
                  <a:srgbClr val="0000CC"/>
                </a:solidFill>
              </a:rPr>
              <a:t>課題解決型演習</a:t>
            </a:r>
            <a:r>
              <a:rPr lang="ja-JP" altLang="en-US"/>
              <a:t>（２年集中）：</a:t>
            </a:r>
            <a:br>
              <a:rPr lang="en-US" altLang="ja-JP"/>
            </a:br>
            <a:r>
              <a:rPr lang="ja-JP" altLang="en-US"/>
              <a:t>　　　地域・企業課題の解決法を検討し学びを</a:t>
            </a:r>
            <a:r>
              <a:rPr lang="ja-JP" altLang="en-US" b="1">
                <a:solidFill>
                  <a:srgbClr val="0000CC"/>
                </a:solidFill>
              </a:rPr>
              <a:t>深める</a:t>
            </a:r>
            <a:r>
              <a:rPr lang="ja-JP" altLang="en-US"/>
              <a:t>科目</a:t>
            </a:r>
            <a:endParaRPr lang="en-US" altLang="ja-JP"/>
          </a:p>
          <a:p>
            <a:pPr marL="446088" indent="-446088">
              <a:spcAft>
                <a:spcPts val="1800"/>
              </a:spcAft>
              <a:buFont typeface="Wingdings" panose="05000000000000000000" pitchFamily="2" charset="2"/>
              <a:buChar char="l"/>
            </a:pPr>
            <a:r>
              <a:rPr lang="ja-JP" altLang="en-US" b="1">
                <a:solidFill>
                  <a:srgbClr val="C00000"/>
                </a:solidFill>
              </a:rPr>
              <a:t>システム開発実践</a:t>
            </a:r>
            <a:r>
              <a:rPr lang="ja-JP" altLang="en-US"/>
              <a:t>（３年集中）：</a:t>
            </a:r>
            <a:br>
              <a:rPr lang="en-US" altLang="ja-JP"/>
            </a:br>
            <a:r>
              <a:rPr lang="ja-JP" altLang="en-US"/>
              <a:t>　　　学んだ知識・技能を現場で</a:t>
            </a:r>
            <a:r>
              <a:rPr lang="ja-JP" altLang="en-US" b="1">
                <a:solidFill>
                  <a:srgbClr val="C00000"/>
                </a:solidFill>
              </a:rPr>
              <a:t>実践する</a:t>
            </a:r>
            <a:r>
              <a:rPr lang="ja-JP" altLang="en-US"/>
              <a:t>科目</a:t>
            </a:r>
            <a:endParaRPr lang="en-US" altLang="ja-JP"/>
          </a:p>
        </p:txBody>
      </p:sp>
      <p:sp>
        <p:nvSpPr>
          <p:cNvPr id="7" name="上リボン 6"/>
          <p:cNvSpPr/>
          <p:nvPr/>
        </p:nvSpPr>
        <p:spPr>
          <a:xfrm>
            <a:off x="8500534" y="1010127"/>
            <a:ext cx="2726267" cy="688168"/>
          </a:xfrm>
          <a:prstGeom prst="ribbon2">
            <a:avLst>
              <a:gd name="adj1" fmla="val 16667"/>
              <a:gd name="adj2" fmla="val 6561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a:latin typeface="Meiryo UI" panose="020B0604030504040204" pitchFamily="50" charset="-128"/>
                <a:ea typeface="Meiryo UI" panose="020B0604030504040204" pitchFamily="50" charset="-128"/>
                <a:cs typeface="Meiryo UI" panose="020B0604030504040204" pitchFamily="50" charset="-128"/>
              </a:rPr>
              <a:t>2022</a:t>
            </a:r>
            <a:r>
              <a:rPr kumimoji="1" lang="ja-JP" altLang="en-US" sz="2000" b="1">
                <a:latin typeface="Meiryo UI" panose="020B0604030504040204" pitchFamily="50" charset="-128"/>
                <a:ea typeface="Meiryo UI" panose="020B0604030504040204" pitchFamily="50" charset="-128"/>
                <a:cs typeface="Meiryo UI" panose="020B0604030504040204" pitchFamily="50" charset="-128"/>
              </a:rPr>
              <a:t>年度より</a:t>
            </a:r>
            <a:endParaRPr kumimoji="1" lang="en-US" altLang="ja-JP" sz="2000" b="1">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2000" b="1">
                <a:latin typeface="Meiryo UI" panose="020B0604030504040204" pitchFamily="50" charset="-128"/>
                <a:ea typeface="Meiryo UI" panose="020B0604030504040204" pitchFamily="50" charset="-128"/>
                <a:cs typeface="Meiryo UI" panose="020B0604030504040204" pitchFamily="50" charset="-128"/>
              </a:rPr>
              <a:t>スタート</a:t>
            </a:r>
          </a:p>
        </p:txBody>
      </p:sp>
      <p:sp>
        <p:nvSpPr>
          <p:cNvPr id="8" name="テキスト ボックス 7"/>
          <p:cNvSpPr txBox="1"/>
          <p:nvPr/>
        </p:nvSpPr>
        <p:spPr>
          <a:xfrm>
            <a:off x="949887" y="1373626"/>
            <a:ext cx="10291272" cy="954107"/>
          </a:xfrm>
          <a:prstGeom prst="rect">
            <a:avLst/>
          </a:prstGeom>
          <a:noFill/>
        </p:spPr>
        <p:txBody>
          <a:bodyPr wrap="square" rtlCol="0">
            <a:spAutoFit/>
          </a:bodyPr>
          <a:lstStyle/>
          <a:p>
            <a:r>
              <a:rPr lang="ja-JP" altLang="en-US" sz="2800" b="1">
                <a:latin typeface="メイリオ" panose="020B0604030504040204" pitchFamily="50" charset="-128"/>
                <a:ea typeface="メイリオ" panose="020B0604030504040204" pitchFamily="50" charset="-128"/>
                <a:cs typeface="メイリオ" panose="020B0604030504040204" pitchFamily="50" charset="-128"/>
              </a:rPr>
              <a:t>企業と連携した実践的教育</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で</a:t>
            </a:r>
            <a:endParaRPr kumimoji="1"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皆さんの</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意欲向上と将来像の明確化を狙った</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科目群（３科目）</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8"/>
          <p:cNvSpPr txBox="1"/>
          <p:nvPr/>
        </p:nvSpPr>
        <p:spPr>
          <a:xfrm>
            <a:off x="1610101" y="6081065"/>
            <a:ext cx="8970843" cy="523220"/>
          </a:xfrm>
          <a:prstGeom prst="rect">
            <a:avLst/>
          </a:prstGeom>
          <a:solidFill>
            <a:srgbClr val="FFFF00"/>
          </a:solidFill>
          <a:ln>
            <a:solidFill>
              <a:schemeClr val="tx1"/>
            </a:solidFill>
          </a:ln>
        </p:spPr>
        <p:txBody>
          <a:bodyPr wrap="square" rtlCol="0">
            <a:spAutoFit/>
          </a:bodyPr>
          <a:lstStyle/>
          <a:p>
            <a:pPr algn="ct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学びと社会のつながりを体験</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できるので</a:t>
            </a: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是非受講を！！</a:t>
            </a:r>
          </a:p>
        </p:txBody>
      </p:sp>
    </p:spTree>
    <p:extLst>
      <p:ext uri="{BB962C8B-B14F-4D97-AF65-F5344CB8AC3E}">
        <p14:creationId xmlns:p14="http://schemas.microsoft.com/office/powerpoint/2010/main" val="2350073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solidFill>
                  <a:srgbClr val="006600"/>
                </a:solidFill>
              </a:rPr>
              <a:t>実践的 </a:t>
            </a:r>
            <a:r>
              <a:rPr lang="en-US" altLang="ja-JP">
                <a:solidFill>
                  <a:srgbClr val="006600"/>
                </a:solidFill>
              </a:rPr>
              <a:t>ICT </a:t>
            </a:r>
            <a:r>
              <a:rPr lang="ja-JP" altLang="en-US">
                <a:solidFill>
                  <a:srgbClr val="006600"/>
                </a:solidFill>
              </a:rPr>
              <a:t>活用事例（２年後期）</a:t>
            </a:r>
            <a:endParaRPr kumimoji="1" lang="ja-JP" altLang="en-US">
              <a:solidFill>
                <a:srgbClr val="006600"/>
              </a:solidFill>
            </a:endParaRPr>
          </a:p>
        </p:txBody>
      </p:sp>
      <p:sp>
        <p:nvSpPr>
          <p:cNvPr id="8" name="テキスト ボックス 7"/>
          <p:cNvSpPr txBox="1"/>
          <p:nvPr/>
        </p:nvSpPr>
        <p:spPr>
          <a:xfrm>
            <a:off x="475606" y="1353748"/>
            <a:ext cx="11242113" cy="954107"/>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皆さんが学んでいる情報科学が社会でどのように活用されているか？どのように役立てられているか？を</a:t>
            </a:r>
            <a:r>
              <a:rPr kumimoji="1" lang="ja-JP" altLang="en-US" sz="2800" b="1">
                <a:solidFill>
                  <a:srgbClr val="006600"/>
                </a:solidFill>
                <a:latin typeface="メイリオ" panose="020B0604030504040204" pitchFamily="50" charset="-128"/>
                <a:ea typeface="メイリオ" panose="020B0604030504040204" pitchFamily="50" charset="-128"/>
                <a:cs typeface="メイリオ" panose="020B0604030504040204" pitchFamily="50" charset="-128"/>
              </a:rPr>
              <a:t>知る</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講義科目（２単位）</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図 8" descr="[無料&lt;strong&gt;イラスト&lt;/strong&gt;] &lt;strong&gt;大学&lt;/strong&gt; - パブリックドメインQ：著作権フリー画像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54" y="3139041"/>
            <a:ext cx="3925145" cy="2725794"/>
          </a:xfrm>
          <a:prstGeom prst="rect">
            <a:avLst/>
          </a:prstGeom>
        </p:spPr>
      </p:pic>
      <p:pic>
        <p:nvPicPr>
          <p:cNvPr id="10" name="図 9" descr="眼鏡 / メガネ - GATAG｜フリー&lt;strong&gt;イラスト&lt;/strong&gt;素材集"/>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8062" y="3630583"/>
            <a:ext cx="2002671" cy="2293887"/>
          </a:xfrm>
          <a:prstGeom prst="rect">
            <a:avLst/>
          </a:prstGeom>
        </p:spPr>
      </p:pic>
      <p:pic>
        <p:nvPicPr>
          <p:cNvPr id="11" name="図 10" descr="Free vector graphic: Building, Office, Vista - Free Image on Pixabay - 12955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1890" y="2775017"/>
            <a:ext cx="2594113" cy="3265318"/>
          </a:xfrm>
          <a:prstGeom prst="rect">
            <a:avLst/>
          </a:prstGeom>
        </p:spPr>
      </p:pic>
      <p:sp>
        <p:nvSpPr>
          <p:cNvPr id="12" name="下カーブ矢印 11"/>
          <p:cNvSpPr/>
          <p:nvPr/>
        </p:nvSpPr>
        <p:spPr>
          <a:xfrm flipH="1">
            <a:off x="4353339" y="3369363"/>
            <a:ext cx="3110948" cy="715617"/>
          </a:xfrm>
          <a:prstGeom prst="curved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p:cNvSpPr txBox="1"/>
          <p:nvPr/>
        </p:nvSpPr>
        <p:spPr>
          <a:xfrm>
            <a:off x="8384514" y="2585145"/>
            <a:ext cx="2389503"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企業・自治体</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7318114" y="3169609"/>
            <a:ext cx="1489950" cy="523220"/>
          </a:xfrm>
          <a:prstGeom prst="rect">
            <a:avLst/>
          </a:prstGeom>
          <a:no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社会人</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2590468" y="2716145"/>
            <a:ext cx="932437"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大学</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15"/>
          <p:cNvSpPr txBox="1"/>
          <p:nvPr/>
        </p:nvSpPr>
        <p:spPr>
          <a:xfrm>
            <a:off x="4971611" y="2976753"/>
            <a:ext cx="1998810"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教えに来る</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2930977" y="5806514"/>
            <a:ext cx="6335689" cy="954107"/>
          </a:xfrm>
          <a:prstGeom prst="rect">
            <a:avLst/>
          </a:prstGeom>
          <a:solidFill>
            <a:srgbClr val="FFFF00"/>
          </a:solidFill>
          <a:ln>
            <a:solidFill>
              <a:schemeClr val="tx1"/>
            </a:solidFill>
          </a:ln>
        </p:spPr>
        <p:txBody>
          <a:bodyPr wrap="square" rtlCol="0">
            <a:spAutoFit/>
          </a:bodyPr>
          <a:lstStyle/>
          <a:p>
            <a:pPr algn="ct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第４ターム</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に実施</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（通常の科目として履修登録すれば</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OK</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a:t>
            </a:r>
          </a:p>
        </p:txBody>
      </p:sp>
      <p:sp>
        <p:nvSpPr>
          <p:cNvPr id="3" name="四角形吹き出し 20">
            <a:extLst>
              <a:ext uri="{FF2B5EF4-FFF2-40B4-BE49-F238E27FC236}">
                <a16:creationId xmlns:a16="http://schemas.microsoft.com/office/drawing/2014/main" id="{5726C61C-DC11-89AC-555D-0626F2C40BC1}"/>
              </a:ext>
            </a:extLst>
          </p:cNvPr>
          <p:cNvSpPr/>
          <p:nvPr/>
        </p:nvSpPr>
        <p:spPr>
          <a:xfrm>
            <a:off x="8924002" y="211869"/>
            <a:ext cx="2889719" cy="762000"/>
          </a:xfrm>
          <a:prstGeom prst="wedgeRectCallout">
            <a:avLst>
              <a:gd name="adj1" fmla="val -60543"/>
              <a:gd name="adj2" fmla="val 3034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en-US" altLang="ja-JP" sz="2400">
                <a:solidFill>
                  <a:srgbClr val="FFFF00"/>
                </a:solidFill>
              </a:rPr>
              <a:t>2020</a:t>
            </a:r>
            <a:r>
              <a:rPr lang="ja-JP" altLang="en-US" sz="2400">
                <a:solidFill>
                  <a:srgbClr val="FFFF00"/>
                </a:solidFill>
              </a:rPr>
              <a:t>年度以前</a:t>
            </a:r>
            <a:endParaRPr lang="en-US" altLang="ja-JP" sz="2400">
              <a:solidFill>
                <a:srgbClr val="FFFF00"/>
              </a:solidFill>
            </a:endParaRPr>
          </a:p>
          <a:p>
            <a:pPr algn="ctr"/>
            <a:r>
              <a:rPr lang="ja-JP" altLang="en-US" sz="2400">
                <a:solidFill>
                  <a:srgbClr val="FFFF00"/>
                </a:solidFill>
              </a:rPr>
              <a:t>入学生は履修不可</a:t>
            </a:r>
            <a:endParaRPr kumimoji="1" lang="ja-JP" altLang="en-US" sz="2400">
              <a:solidFill>
                <a:srgbClr val="FFFF00"/>
              </a:solidFill>
            </a:endParaRPr>
          </a:p>
        </p:txBody>
      </p:sp>
    </p:spTree>
    <p:extLst>
      <p:ext uri="{BB962C8B-B14F-4D97-AF65-F5344CB8AC3E}">
        <p14:creationId xmlns:p14="http://schemas.microsoft.com/office/powerpoint/2010/main" val="1717444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solidFill>
                  <a:srgbClr val="0000CC"/>
                </a:solidFill>
              </a:rPr>
              <a:t>課題解決型演習（２年集中）</a:t>
            </a:r>
            <a:endParaRPr kumimoji="1" lang="ja-JP" altLang="en-US">
              <a:solidFill>
                <a:srgbClr val="0000CC"/>
              </a:solidFill>
            </a:endParaRPr>
          </a:p>
        </p:txBody>
      </p:sp>
      <p:sp>
        <p:nvSpPr>
          <p:cNvPr id="8" name="テキスト ボックス 7"/>
          <p:cNvSpPr txBox="1"/>
          <p:nvPr/>
        </p:nvSpPr>
        <p:spPr>
          <a:xfrm>
            <a:off x="475606" y="1353748"/>
            <a:ext cx="11242113" cy="954107"/>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皆さんが学んでいる情報科学技術で地域や企業の課題をどのように解決するか？を演習を通じて考え、学びを</a:t>
            </a:r>
            <a:r>
              <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深める</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演習科目（１単位）</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図 8" descr="[無料&lt;strong&gt;イラスト&lt;/strong&gt;] &lt;strong&gt;大学&lt;/strong&gt; - パブリックドメインQ：著作権フリー画像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54" y="3139041"/>
            <a:ext cx="3925145" cy="2725794"/>
          </a:xfrm>
          <a:prstGeom prst="rect">
            <a:avLst/>
          </a:prstGeom>
        </p:spPr>
      </p:pic>
      <p:pic>
        <p:nvPicPr>
          <p:cNvPr id="10" name="図 9" descr="眼鏡 / メガネ - GATAG｜フリー&lt;strong&gt;イラスト&lt;/strong&gt;素材集"/>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8062" y="3630583"/>
            <a:ext cx="2002671" cy="2293887"/>
          </a:xfrm>
          <a:prstGeom prst="rect">
            <a:avLst/>
          </a:prstGeom>
        </p:spPr>
      </p:pic>
      <p:pic>
        <p:nvPicPr>
          <p:cNvPr id="11" name="図 10" descr="Free vector graphic: Building, Office, Vista - Free Image on Pixabay - 12955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1890" y="2775017"/>
            <a:ext cx="2594113" cy="3265318"/>
          </a:xfrm>
          <a:prstGeom prst="rect">
            <a:avLst/>
          </a:prstGeom>
        </p:spPr>
      </p:pic>
      <p:sp>
        <p:nvSpPr>
          <p:cNvPr id="12" name="下カーブ矢印 11"/>
          <p:cNvSpPr/>
          <p:nvPr/>
        </p:nvSpPr>
        <p:spPr>
          <a:xfrm flipH="1">
            <a:off x="4353339" y="3369363"/>
            <a:ext cx="3110948" cy="715617"/>
          </a:xfrm>
          <a:prstGeom prst="curved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p:cNvSpPr txBox="1"/>
          <p:nvPr/>
        </p:nvSpPr>
        <p:spPr>
          <a:xfrm>
            <a:off x="8384514" y="2585145"/>
            <a:ext cx="2389503"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企業・自治体</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7318114" y="3169609"/>
            <a:ext cx="1489950" cy="523220"/>
          </a:xfrm>
          <a:prstGeom prst="rect">
            <a:avLst/>
          </a:prstGeom>
          <a:no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社会人</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2590468" y="2716145"/>
            <a:ext cx="932437"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大学</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15"/>
          <p:cNvSpPr txBox="1"/>
          <p:nvPr/>
        </p:nvSpPr>
        <p:spPr>
          <a:xfrm>
            <a:off x="4971610" y="2976753"/>
            <a:ext cx="2412585" cy="954107"/>
          </a:xfrm>
          <a:prstGeom prst="rect">
            <a:avLst/>
          </a:prstGeom>
          <a:no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演習しに来る</a:t>
            </a:r>
            <a:endParaRPr kumimoji="1"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800">
                <a:latin typeface="メイリオ" panose="020B0604030504040204" pitchFamily="50" charset="-128"/>
                <a:ea typeface="メイリオ" panose="020B0604030504040204" pitchFamily="50" charset="-128"/>
                <a:cs typeface="メイリオ" panose="020B0604030504040204" pitchFamily="50" charset="-128"/>
              </a:rPr>
              <a:t>or</a:t>
            </a:r>
            <a:endParaRPr kumimoji="1" lang="ja-JP" altLang="en-US" sz="2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p:cNvSpPr txBox="1"/>
          <p:nvPr/>
        </p:nvSpPr>
        <p:spPr>
          <a:xfrm>
            <a:off x="2977479" y="4538660"/>
            <a:ext cx="3646240" cy="523220"/>
          </a:xfrm>
          <a:prstGeom prst="rect">
            <a:avLst/>
          </a:prstGeom>
          <a:solidFill>
            <a:srgbClr val="FFFFFF">
              <a:alpha val="69804"/>
            </a:srgbClr>
          </a:solidFill>
        </p:spPr>
        <p:txBody>
          <a:bodyPr wrap="square" rtlCol="0">
            <a:spAutoFit/>
          </a:bodyPr>
          <a:lstStyle/>
          <a:p>
            <a:pPr algn="ctr"/>
            <a:r>
              <a:rPr kumimoji="1" lang="ja-JP" altLang="en-US" sz="2800" b="1">
                <a:latin typeface="メイリオ" panose="020B0604030504040204" pitchFamily="50" charset="-128"/>
                <a:ea typeface="メイリオ" panose="020B0604030504040204" pitchFamily="50" charset="-128"/>
                <a:cs typeface="メイリオ" panose="020B0604030504040204" pitchFamily="50" charset="-128"/>
              </a:rPr>
              <a:t>現場へ</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演習しに行く</a:t>
            </a:r>
            <a:endParaRPr kumimoji="1" lang="en-US" altLang="ja-JP" sz="2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3431517" y="6061187"/>
            <a:ext cx="5328965" cy="523220"/>
          </a:xfrm>
          <a:prstGeom prst="rect">
            <a:avLst/>
          </a:prstGeom>
          <a:solidFill>
            <a:srgbClr val="FFFF00"/>
          </a:solidFill>
          <a:ln>
            <a:solidFill>
              <a:schemeClr val="tx1"/>
            </a:solidFill>
          </a:ln>
        </p:spPr>
        <p:txBody>
          <a:bodyPr wrap="square" rtlCol="0">
            <a:spAutoFit/>
          </a:bodyPr>
          <a:lstStyle/>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社会人の方々と一緒に演習</a:t>
            </a:r>
          </a:p>
        </p:txBody>
      </p:sp>
      <p:sp>
        <p:nvSpPr>
          <p:cNvPr id="18" name="下カーブ矢印 17"/>
          <p:cNvSpPr/>
          <p:nvPr/>
        </p:nvSpPr>
        <p:spPr>
          <a:xfrm flipV="1">
            <a:off x="4442728" y="5016996"/>
            <a:ext cx="4949750" cy="715617"/>
          </a:xfrm>
          <a:prstGeom prst="curved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四角形吹き出し 20">
            <a:extLst>
              <a:ext uri="{FF2B5EF4-FFF2-40B4-BE49-F238E27FC236}">
                <a16:creationId xmlns:a16="http://schemas.microsoft.com/office/drawing/2014/main" id="{93A7B268-827C-3B4B-A426-78F32FEAC9F1}"/>
              </a:ext>
            </a:extLst>
          </p:cNvPr>
          <p:cNvSpPr/>
          <p:nvPr/>
        </p:nvSpPr>
        <p:spPr>
          <a:xfrm>
            <a:off x="7585059" y="191317"/>
            <a:ext cx="2949592" cy="762000"/>
          </a:xfrm>
          <a:prstGeom prst="wedgeRectCallout">
            <a:avLst>
              <a:gd name="adj1" fmla="val -60543"/>
              <a:gd name="adj2" fmla="val 3034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FFFF00"/>
                </a:solidFill>
              </a:rPr>
              <a:t>実施済み（後期での募集はない）</a:t>
            </a:r>
            <a:endParaRPr kumimoji="1" lang="ja-JP" altLang="en-US" sz="2400">
              <a:solidFill>
                <a:srgbClr val="FFFF00"/>
              </a:solidFill>
            </a:endParaRPr>
          </a:p>
        </p:txBody>
      </p:sp>
    </p:spTree>
    <p:extLst>
      <p:ext uri="{BB962C8B-B14F-4D97-AF65-F5344CB8AC3E}">
        <p14:creationId xmlns:p14="http://schemas.microsoft.com/office/powerpoint/2010/main" val="1210275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solidFill>
                  <a:srgbClr val="C00000"/>
                </a:solidFill>
              </a:rPr>
              <a:t>システム開発実践（３年集中）</a:t>
            </a:r>
            <a:endParaRPr kumimoji="1" lang="ja-JP" altLang="en-US">
              <a:solidFill>
                <a:srgbClr val="C00000"/>
              </a:solidFill>
            </a:endParaRPr>
          </a:p>
        </p:txBody>
      </p:sp>
      <p:sp>
        <p:nvSpPr>
          <p:cNvPr id="8" name="テキスト ボックス 7"/>
          <p:cNvSpPr txBox="1"/>
          <p:nvPr/>
        </p:nvSpPr>
        <p:spPr>
          <a:xfrm>
            <a:off x="475606" y="1353748"/>
            <a:ext cx="11242113" cy="954107"/>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皆さんが学んでいる情報科学技術を、実際の開発現場でシステム開発などに</a:t>
            </a:r>
            <a:r>
              <a:rPr kumimoji="1" lang="ja-JP" altLang="en-US" sz="2800" b="1">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実践する</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実習科目（２単位）</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図 8" descr="[無料&lt;strong&gt;イラスト&lt;/strong&gt;] &lt;strong&gt;大学&lt;/strong&gt; - パブリックドメインQ：著作権フリー画像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54" y="3139041"/>
            <a:ext cx="3925145" cy="2725794"/>
          </a:xfrm>
          <a:prstGeom prst="rect">
            <a:avLst/>
          </a:prstGeom>
        </p:spPr>
      </p:pic>
      <p:pic>
        <p:nvPicPr>
          <p:cNvPr id="10" name="図 9" descr="眼鏡 / メガネ - GATAG｜フリー&lt;strong&gt;イラスト&lt;/strong&gt;素材集"/>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8062" y="3630583"/>
            <a:ext cx="2002671" cy="2293887"/>
          </a:xfrm>
          <a:prstGeom prst="rect">
            <a:avLst/>
          </a:prstGeom>
        </p:spPr>
      </p:pic>
      <p:pic>
        <p:nvPicPr>
          <p:cNvPr id="11" name="図 10" descr="Free vector graphic: Building, Office, Vista - Free Image on Pixabay - 12955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1890" y="2775017"/>
            <a:ext cx="2594113" cy="3265318"/>
          </a:xfrm>
          <a:prstGeom prst="rect">
            <a:avLst/>
          </a:prstGeom>
        </p:spPr>
      </p:pic>
      <p:sp>
        <p:nvSpPr>
          <p:cNvPr id="13" name="テキスト ボックス 12"/>
          <p:cNvSpPr txBox="1"/>
          <p:nvPr/>
        </p:nvSpPr>
        <p:spPr>
          <a:xfrm>
            <a:off x="8384514" y="2585145"/>
            <a:ext cx="2389503"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企業・自治体</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7318114" y="3169609"/>
            <a:ext cx="1489950" cy="523220"/>
          </a:xfrm>
          <a:prstGeom prst="rect">
            <a:avLst/>
          </a:prstGeom>
          <a:no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社会人</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2590468" y="2716145"/>
            <a:ext cx="932437"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大学</a:t>
            </a:r>
            <a:endPar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p:cNvSpPr txBox="1"/>
          <p:nvPr/>
        </p:nvSpPr>
        <p:spPr>
          <a:xfrm>
            <a:off x="2977479" y="4538660"/>
            <a:ext cx="3646240" cy="523220"/>
          </a:xfrm>
          <a:prstGeom prst="rect">
            <a:avLst/>
          </a:prstGeom>
          <a:solidFill>
            <a:srgbClr val="FFFFFF">
              <a:alpha val="69804"/>
            </a:srgbClr>
          </a:solidFill>
        </p:spPr>
        <p:txBody>
          <a:bodyPr wrap="square" rtlCol="0">
            <a:spAutoFit/>
          </a:bodyPr>
          <a:lstStyle/>
          <a:p>
            <a:pPr algn="ctr"/>
            <a:r>
              <a:rPr kumimoji="1" lang="ja-JP" altLang="en-US" sz="2800" b="1">
                <a:latin typeface="メイリオ" panose="020B0604030504040204" pitchFamily="50" charset="-128"/>
                <a:ea typeface="メイリオ" panose="020B0604030504040204" pitchFamily="50" charset="-128"/>
                <a:cs typeface="メイリオ" panose="020B0604030504040204" pitchFamily="50" charset="-128"/>
              </a:rPr>
              <a:t>現場へ</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実習しに行く</a:t>
            </a:r>
            <a:endParaRPr kumimoji="1" lang="en-US" altLang="ja-JP" sz="2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下カーブ矢印 17"/>
          <p:cNvSpPr/>
          <p:nvPr/>
        </p:nvSpPr>
        <p:spPr>
          <a:xfrm flipV="1">
            <a:off x="4442728" y="5016996"/>
            <a:ext cx="4949750" cy="715617"/>
          </a:xfrm>
          <a:prstGeom prst="curved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テキスト ボックス 2">
            <a:extLst>
              <a:ext uri="{FF2B5EF4-FFF2-40B4-BE49-F238E27FC236}">
                <a16:creationId xmlns:a16="http://schemas.microsoft.com/office/drawing/2014/main" id="{0E3011B4-DF0A-420A-121A-49F171EE7E1C}"/>
              </a:ext>
            </a:extLst>
          </p:cNvPr>
          <p:cNvSpPr txBox="1"/>
          <p:nvPr/>
        </p:nvSpPr>
        <p:spPr>
          <a:xfrm>
            <a:off x="3555179" y="6026121"/>
            <a:ext cx="5107454" cy="523220"/>
          </a:xfrm>
          <a:prstGeom prst="rect">
            <a:avLst/>
          </a:prstGeom>
          <a:solidFill>
            <a:srgbClr val="FFFF00"/>
          </a:solidFill>
          <a:ln>
            <a:solidFill>
              <a:schemeClr val="tx1"/>
            </a:solidFill>
          </a:ln>
        </p:spPr>
        <p:txBody>
          <a:bodyPr wrap="square" rtlCol="0">
            <a:spAutoFit/>
          </a:bodyPr>
          <a:lstStyle/>
          <a:p>
            <a:pPr algn="ct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現場で腕試ししながら就業体験！</a:t>
            </a:r>
          </a:p>
        </p:txBody>
      </p:sp>
      <p:sp>
        <p:nvSpPr>
          <p:cNvPr id="4" name="四角形吹き出し 20">
            <a:extLst>
              <a:ext uri="{FF2B5EF4-FFF2-40B4-BE49-F238E27FC236}">
                <a16:creationId xmlns:a16="http://schemas.microsoft.com/office/drawing/2014/main" id="{7E53F379-A7B0-A4EA-EFAA-6DC771D02023}"/>
              </a:ext>
            </a:extLst>
          </p:cNvPr>
          <p:cNvSpPr/>
          <p:nvPr/>
        </p:nvSpPr>
        <p:spPr>
          <a:xfrm>
            <a:off x="8050571" y="191317"/>
            <a:ext cx="2949592" cy="762000"/>
          </a:xfrm>
          <a:prstGeom prst="wedgeRectCallout">
            <a:avLst>
              <a:gd name="adj1" fmla="val -60543"/>
              <a:gd name="adj2" fmla="val 3034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FFFF00"/>
                </a:solidFill>
              </a:rPr>
              <a:t>実施済み（後期での募集はない）</a:t>
            </a:r>
            <a:endParaRPr kumimoji="1" lang="ja-JP" altLang="en-US" sz="2400">
              <a:solidFill>
                <a:srgbClr val="FFFF00"/>
              </a:solidFill>
            </a:endParaRPr>
          </a:p>
        </p:txBody>
      </p:sp>
    </p:spTree>
    <p:extLst>
      <p:ext uri="{BB962C8B-B14F-4D97-AF65-F5344CB8AC3E}">
        <p14:creationId xmlns:p14="http://schemas.microsoft.com/office/powerpoint/2010/main" val="1601883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kumimoji="1" lang="ja-JP" altLang="en-US"/>
              <a:t>６．イノベーション人材育成プログラム</a:t>
            </a:r>
          </a:p>
        </p:txBody>
      </p:sp>
      <p:graphicFrame>
        <p:nvGraphicFramePr>
          <p:cNvPr id="18" name="表 17">
            <a:extLst>
              <a:ext uri="{FF2B5EF4-FFF2-40B4-BE49-F238E27FC236}">
                <a16:creationId xmlns:a16="http://schemas.microsoft.com/office/drawing/2014/main" id="{8CEC5167-1479-5B4A-9694-6E390F7343E3}"/>
              </a:ext>
            </a:extLst>
          </p:cNvPr>
          <p:cNvGraphicFramePr>
            <a:graphicFrameLocks noGrp="1"/>
          </p:cNvGraphicFramePr>
          <p:nvPr/>
        </p:nvGraphicFramePr>
        <p:xfrm>
          <a:off x="10727871" y="1356121"/>
          <a:ext cx="1240417" cy="5249647"/>
        </p:xfrm>
        <a:graphic>
          <a:graphicData uri="http://schemas.openxmlformats.org/drawingml/2006/table">
            <a:tbl>
              <a:tblPr firstRow="1" bandRow="1">
                <a:tableStyleId>{5C22544A-7EE6-4342-B048-85BDC9FD1C3A}</a:tableStyleId>
              </a:tblPr>
              <a:tblGrid>
                <a:gridCol w="1240417">
                  <a:extLst>
                    <a:ext uri="{9D8B030D-6E8A-4147-A177-3AD203B41FA5}">
                      <a16:colId xmlns:a16="http://schemas.microsoft.com/office/drawing/2014/main" val="1885807553"/>
                    </a:ext>
                  </a:extLst>
                </a:gridCol>
              </a:tblGrid>
              <a:tr h="854516">
                <a:tc>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大学院</a:t>
                      </a:r>
                    </a:p>
                  </a:txBody>
                  <a:tcPr marT="72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753951"/>
                  </a:ext>
                </a:extLst>
              </a:tr>
              <a:tr h="4395131">
                <a:tc>
                  <a:txBody>
                    <a:bodyPr/>
                    <a:lstStyle/>
                    <a:p>
                      <a:endParaRPr kumimoji="1" lang="ja-JP" altLang="en-US" sz="2400">
                        <a:latin typeface="Meiryo" panose="020B0604030504040204" pitchFamily="34" charset="-128"/>
                        <a:ea typeface="Meiryo" panose="020B0604030504040204" pitchFamily="34" charset="-128"/>
                      </a:endParaRPr>
                    </a:p>
                  </a:txBody>
                  <a:tcPr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38072"/>
                  </a:ext>
                </a:extLst>
              </a:tr>
            </a:tbl>
          </a:graphicData>
        </a:graphic>
      </p:graphicFrame>
      <p:graphicFrame>
        <p:nvGraphicFramePr>
          <p:cNvPr id="19" name="表 18"/>
          <p:cNvGraphicFramePr>
            <a:graphicFrameLocks noGrp="1"/>
          </p:cNvGraphicFramePr>
          <p:nvPr/>
        </p:nvGraphicFramePr>
        <p:xfrm>
          <a:off x="251790" y="1356121"/>
          <a:ext cx="9806610" cy="5317900"/>
        </p:xfrm>
        <a:graphic>
          <a:graphicData uri="http://schemas.openxmlformats.org/drawingml/2006/table">
            <a:tbl>
              <a:tblPr firstRow="1" bandRow="1">
                <a:tableStyleId>{5C22544A-7EE6-4342-B048-85BDC9FD1C3A}</a:tableStyleId>
              </a:tblPr>
              <a:tblGrid>
                <a:gridCol w="1961322">
                  <a:extLst>
                    <a:ext uri="{9D8B030D-6E8A-4147-A177-3AD203B41FA5}">
                      <a16:colId xmlns:a16="http://schemas.microsoft.com/office/drawing/2014/main" val="4165660703"/>
                    </a:ext>
                  </a:extLst>
                </a:gridCol>
                <a:gridCol w="1961322">
                  <a:extLst>
                    <a:ext uri="{9D8B030D-6E8A-4147-A177-3AD203B41FA5}">
                      <a16:colId xmlns:a16="http://schemas.microsoft.com/office/drawing/2014/main" val="16806132"/>
                    </a:ext>
                  </a:extLst>
                </a:gridCol>
                <a:gridCol w="1961322">
                  <a:extLst>
                    <a:ext uri="{9D8B030D-6E8A-4147-A177-3AD203B41FA5}">
                      <a16:colId xmlns:a16="http://schemas.microsoft.com/office/drawing/2014/main" val="2612750563"/>
                    </a:ext>
                  </a:extLst>
                </a:gridCol>
                <a:gridCol w="1961322">
                  <a:extLst>
                    <a:ext uri="{9D8B030D-6E8A-4147-A177-3AD203B41FA5}">
                      <a16:colId xmlns:a16="http://schemas.microsoft.com/office/drawing/2014/main" val="2539950068"/>
                    </a:ext>
                  </a:extLst>
                </a:gridCol>
                <a:gridCol w="1961322">
                  <a:extLst>
                    <a:ext uri="{9D8B030D-6E8A-4147-A177-3AD203B41FA5}">
                      <a16:colId xmlns:a16="http://schemas.microsoft.com/office/drawing/2014/main" val="3877850964"/>
                    </a:ext>
                  </a:extLst>
                </a:gridCol>
              </a:tblGrid>
              <a:tr h="0">
                <a:tc gridSpan="2">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１年次</a:t>
                      </a:r>
                    </a:p>
                  </a:txBody>
                  <a:tcPr marT="72000" marB="0" anchor="ctr" anchorCtr="1">
                    <a:lnL w="9525"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hMerge="1">
                  <a:txBody>
                    <a:bodyPr/>
                    <a:lstStyle/>
                    <a:p>
                      <a:pPr algn="ctr"/>
                      <a:endParaRPr kumimoji="1" lang="ja-JP" altLang="en-US" sz="2400" b="0">
                        <a:solidFill>
                          <a:schemeClr val="tx1"/>
                        </a:solidFill>
                        <a:latin typeface="Meiryo" panose="020B0604030504040204" pitchFamily="34" charset="-128"/>
                        <a:ea typeface="Meiryo" panose="020B0604030504040204" pitchFamily="34" charset="-128"/>
                      </a:endParaRP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2">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２年次</a:t>
                      </a: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2">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３年次</a:t>
                      </a: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2">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４年次</a:t>
                      </a: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753951"/>
                  </a:ext>
                </a:extLst>
              </a:tr>
              <a:tr h="386611">
                <a:tc>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前期</a:t>
                      </a:r>
                    </a:p>
                  </a:txBody>
                  <a:tcPr marT="72000" marB="0" anchor="ctr" anchorCtr="1">
                    <a:lnL w="9525"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kumimoji="1" lang="ja-JP" altLang="en-US" sz="2400" b="0">
                          <a:solidFill>
                            <a:schemeClr val="tx1"/>
                          </a:solidFill>
                          <a:latin typeface="Meiryo" panose="020B0604030504040204" pitchFamily="34" charset="-128"/>
                          <a:ea typeface="Meiryo" panose="020B0604030504040204" pitchFamily="34" charset="-128"/>
                        </a:rPr>
                        <a:t>後期</a:t>
                      </a: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a:endParaRPr kumimoji="1" lang="ja-JP" altLang="en-US" sz="2400" b="0">
                        <a:solidFill>
                          <a:schemeClr val="tx1"/>
                        </a:solidFill>
                        <a:latin typeface="Meiryo" panose="020B0604030504040204" pitchFamily="34" charset="-128"/>
                        <a:ea typeface="Meiryo" panose="020B0604030504040204" pitchFamily="34" charset="-128"/>
                      </a:endParaRP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a:endParaRPr kumimoji="1" lang="ja-JP" altLang="en-US" sz="2400" b="0">
                        <a:solidFill>
                          <a:schemeClr val="tx1"/>
                        </a:solidFill>
                        <a:latin typeface="Meiryo" panose="020B0604030504040204" pitchFamily="34" charset="-128"/>
                        <a:ea typeface="Meiryo" panose="020B0604030504040204" pitchFamily="34" charset="-128"/>
                      </a:endParaRP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a:endParaRPr kumimoji="1" lang="ja-JP" altLang="en-US" sz="2400" b="0">
                        <a:solidFill>
                          <a:schemeClr val="tx1"/>
                        </a:solidFill>
                        <a:latin typeface="Meiryo" panose="020B0604030504040204" pitchFamily="34" charset="-128"/>
                        <a:ea typeface="Meiryo" panose="020B0604030504040204" pitchFamily="34" charset="-128"/>
                      </a:endParaRPr>
                    </a:p>
                  </a:txBody>
                  <a:tcPr marT="72000" marB="0" anchor="ctr" anchorCtr="1">
                    <a:lnL w="9525" cap="flat" cmpd="sng" algn="ctr">
                      <a:solidFill>
                        <a:schemeClr val="tx1"/>
                      </a:solidFill>
                      <a:prstDash val="sys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5583327"/>
                  </a:ext>
                </a:extLst>
              </a:tr>
              <a:tr h="4442380">
                <a:tc>
                  <a:txBody>
                    <a:bodyPr/>
                    <a:lstStyle/>
                    <a:p>
                      <a:endParaRPr kumimoji="1" lang="ja-JP" altLang="en-US" sz="2400">
                        <a:latin typeface="Meiryo" panose="020B0604030504040204" pitchFamily="34" charset="-128"/>
                        <a:ea typeface="Meiryo" panose="020B0604030504040204" pitchFamily="34"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kumimoji="1" lang="ja-JP" altLang="en-US" sz="2400">
                        <a:latin typeface="Meiryo" panose="020B0604030504040204" pitchFamily="34" charset="-128"/>
                        <a:ea typeface="Meiryo" panose="020B0604030504040204" pitchFamily="34" charset="-128"/>
                      </a:endParaRPr>
                    </a:p>
                  </a:txBody>
                  <a:tcP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kumimoji="1" lang="ja-JP" altLang="en-US" sz="2400">
                        <a:latin typeface="Meiryo" panose="020B0604030504040204" pitchFamily="34" charset="-128"/>
                        <a:ea typeface="Meiryo" panose="020B0604030504040204" pitchFamily="34" charset="-128"/>
                      </a:endParaRPr>
                    </a:p>
                  </a:txBody>
                  <a:tcP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kumimoji="1" lang="ja-JP" altLang="en-US" sz="2400">
                        <a:latin typeface="Meiryo" panose="020B0604030504040204" pitchFamily="34" charset="-128"/>
                        <a:ea typeface="Meiryo" panose="020B0604030504040204" pitchFamily="34" charset="-128"/>
                      </a:endParaRPr>
                    </a:p>
                  </a:txBody>
                  <a:tcP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kumimoji="1" lang="ja-JP" altLang="en-US" sz="2400">
                        <a:latin typeface="Meiryo" panose="020B0604030504040204" pitchFamily="34" charset="-128"/>
                        <a:ea typeface="Meiryo" panose="020B0604030504040204" pitchFamily="34" charset="-128"/>
                      </a:endParaRPr>
                    </a:p>
                  </a:txBody>
                  <a:tcPr>
                    <a:lnL w="9525" cap="flat" cmpd="sng" algn="ctr">
                      <a:solidFill>
                        <a:schemeClr val="tx1"/>
                      </a:solidFill>
                      <a:prstDash val="sys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38072"/>
                  </a:ext>
                </a:extLst>
              </a:tr>
            </a:tbl>
          </a:graphicData>
        </a:graphic>
      </p:graphicFrame>
      <p:sp>
        <p:nvSpPr>
          <p:cNvPr id="21" name="角丸四角形 20">
            <a:extLst>
              <a:ext uri="{FF2B5EF4-FFF2-40B4-BE49-F238E27FC236}">
                <a16:creationId xmlns:a16="http://schemas.microsoft.com/office/drawing/2014/main" id="{E7C6E637-4B64-2A43-A316-31D928A6518E}"/>
              </a:ext>
            </a:extLst>
          </p:cNvPr>
          <p:cNvSpPr/>
          <p:nvPr/>
        </p:nvSpPr>
        <p:spPr>
          <a:xfrm>
            <a:off x="316987" y="4851908"/>
            <a:ext cx="7721694" cy="1799479"/>
          </a:xfrm>
          <a:prstGeom prst="roundRect">
            <a:avLst/>
          </a:prstGeom>
          <a:solidFill>
            <a:srgbClr val="CCFFFF"/>
          </a:solidFill>
        </p:spPr>
        <p:txBody>
          <a:bodyPr wrap="square" lIns="0" tIns="0" rIns="0" bIns="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革新的情報科学特別コース</a:t>
            </a:r>
            <a:r>
              <a:rPr kumimoji="1" lang="ja-JP" altLang="en-US" sz="2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　</a:t>
            </a:r>
          </a:p>
        </p:txBody>
      </p:sp>
      <p:sp>
        <p:nvSpPr>
          <p:cNvPr id="22" name="角丸四角形 21">
            <a:extLst>
              <a:ext uri="{FF2B5EF4-FFF2-40B4-BE49-F238E27FC236}">
                <a16:creationId xmlns:a16="http://schemas.microsoft.com/office/drawing/2014/main" id="{E7C6E637-4B64-2A43-A316-31D928A6518E}"/>
              </a:ext>
            </a:extLst>
          </p:cNvPr>
          <p:cNvSpPr/>
          <p:nvPr/>
        </p:nvSpPr>
        <p:spPr>
          <a:xfrm>
            <a:off x="316987" y="2265372"/>
            <a:ext cx="7721694" cy="1861970"/>
          </a:xfrm>
          <a:prstGeom prst="roundRect">
            <a:avLst/>
          </a:prstGeom>
          <a:solidFill>
            <a:srgbClr val="FFFFCC"/>
          </a:solidFill>
        </p:spPr>
        <p:txBody>
          <a:bodyPr wrap="square" lIns="0" tIns="0" rIns="0" bIns="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革新的 </a:t>
            </a:r>
            <a:r>
              <a:rPr kumimoji="1" lang="en-US" altLang="ja-JP"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Arial" panose="020B0604020202020204" pitchFamily="34" charset="0"/>
              </a:rPr>
              <a:t>ICT </a:t>
            </a:r>
            <a:r>
              <a:rPr kumimoji="1" lang="ja-JP" altLang="en-US"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実践特別コース</a:t>
            </a:r>
          </a:p>
        </p:txBody>
      </p:sp>
      <p:sp>
        <p:nvSpPr>
          <p:cNvPr id="23" name="角丸四角形 22"/>
          <p:cNvSpPr/>
          <p:nvPr/>
        </p:nvSpPr>
        <p:spPr>
          <a:xfrm>
            <a:off x="2245180" y="3802740"/>
            <a:ext cx="5793502" cy="1252378"/>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共通科目</a:t>
            </a:r>
            <a:endParaRPr kumimoji="1" lang="en-US" altLang="ja-JP" sz="2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24" name="角丸四角形 23">
            <a:extLst>
              <a:ext uri="{FF2B5EF4-FFF2-40B4-BE49-F238E27FC236}">
                <a16:creationId xmlns:a16="http://schemas.microsoft.com/office/drawing/2014/main" id="{E7C6E637-4B64-2A43-A316-31D928A6518E}"/>
              </a:ext>
            </a:extLst>
          </p:cNvPr>
          <p:cNvSpPr/>
          <p:nvPr/>
        </p:nvSpPr>
        <p:spPr>
          <a:xfrm>
            <a:off x="2482573" y="4287759"/>
            <a:ext cx="1355729" cy="476726"/>
          </a:xfrm>
          <a:prstGeom prst="roundRect">
            <a:avLst/>
          </a:prstGeom>
          <a:noFill/>
          <a:ln>
            <a:solidFill>
              <a:schemeClr val="tx1"/>
            </a:solidFill>
          </a:ln>
        </p:spPr>
        <p:txBody>
          <a:bodyPr wrap="square" lIns="0" tIns="0" rIns="0" bIns="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実社会指向</a:t>
            </a:r>
            <a:endParaRPr kumimoji="0"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基礎数学</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25" name="角丸四角形 24">
            <a:extLst>
              <a:ext uri="{FF2B5EF4-FFF2-40B4-BE49-F238E27FC236}">
                <a16:creationId xmlns:a16="http://schemas.microsoft.com/office/drawing/2014/main" id="{E7C6E637-4B64-2A43-A316-31D928A6518E}"/>
              </a:ext>
            </a:extLst>
          </p:cNvPr>
          <p:cNvSpPr/>
          <p:nvPr/>
        </p:nvSpPr>
        <p:spPr>
          <a:xfrm>
            <a:off x="4319027" y="4141637"/>
            <a:ext cx="1731117" cy="292434"/>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rPr>
              <a:t>実践的</a:t>
            </a:r>
            <a:r>
              <a:rPr kumimoji="0" lang="en-US" altLang="ja-JP"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Arial" panose="020B0604020202020204" pitchFamily="34" charset="0"/>
              </a:rPr>
              <a:t>AI</a:t>
            </a: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rPr>
              <a:t> 技術</a:t>
            </a:r>
            <a:endParaRPr kumimoji="1"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endParaRPr>
          </a:p>
        </p:txBody>
      </p:sp>
      <p:sp>
        <p:nvSpPr>
          <p:cNvPr id="26" name="角丸四角形 25">
            <a:extLst>
              <a:ext uri="{FF2B5EF4-FFF2-40B4-BE49-F238E27FC236}">
                <a16:creationId xmlns:a16="http://schemas.microsoft.com/office/drawing/2014/main" id="{E7C6E637-4B64-2A43-A316-31D928A6518E}"/>
              </a:ext>
            </a:extLst>
          </p:cNvPr>
          <p:cNvSpPr/>
          <p:nvPr/>
        </p:nvSpPr>
        <p:spPr>
          <a:xfrm>
            <a:off x="4319028" y="4455920"/>
            <a:ext cx="1731116" cy="268769"/>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批判的・創造的思考法</a:t>
            </a:r>
            <a:endParaRPr kumimoji="1" lang="ja-JP" altLang="en-US" sz="12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27" name="角丸四角形 26">
            <a:extLst>
              <a:ext uri="{FF2B5EF4-FFF2-40B4-BE49-F238E27FC236}">
                <a16:creationId xmlns:a16="http://schemas.microsoft.com/office/drawing/2014/main" id="{E7C6E637-4B64-2A43-A316-31D928A6518E}"/>
              </a:ext>
            </a:extLst>
          </p:cNvPr>
          <p:cNvSpPr/>
          <p:nvPr/>
        </p:nvSpPr>
        <p:spPr>
          <a:xfrm>
            <a:off x="6431633" y="5405442"/>
            <a:ext cx="1363786" cy="495214"/>
          </a:xfrm>
          <a:prstGeom prst="roundRect">
            <a:avLst/>
          </a:prstGeom>
          <a:solidFill>
            <a:srgbClr val="CCFFFF"/>
          </a:solid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医用データ</a:t>
            </a:r>
            <a:endParaRPr kumimoji="0" lang="en-US" altLang="ja-JP"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サイエンス</a:t>
            </a:r>
            <a:endParaRPr kumimoji="1"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28" name="角丸四角形 27">
            <a:extLst>
              <a:ext uri="{FF2B5EF4-FFF2-40B4-BE49-F238E27FC236}">
                <a16:creationId xmlns:a16="http://schemas.microsoft.com/office/drawing/2014/main" id="{E7C6E637-4B64-2A43-A316-31D928A6518E}"/>
              </a:ext>
            </a:extLst>
          </p:cNvPr>
          <p:cNvSpPr/>
          <p:nvPr/>
        </p:nvSpPr>
        <p:spPr>
          <a:xfrm>
            <a:off x="4323823" y="5405442"/>
            <a:ext cx="1726322" cy="495214"/>
          </a:xfrm>
          <a:prstGeom prst="roundRect">
            <a:avLst/>
          </a:prstGeom>
          <a:solidFill>
            <a:srgbClr val="CCFFFF"/>
          </a:solid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モデル化と</a:t>
            </a:r>
            <a:endParaRPr kumimoji="0" lang="en-US" altLang="ja-JP"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シミュレーション</a:t>
            </a:r>
            <a:endParaRPr kumimoji="1"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29" name="角丸四角形 28">
            <a:extLst>
              <a:ext uri="{FF2B5EF4-FFF2-40B4-BE49-F238E27FC236}">
                <a16:creationId xmlns:a16="http://schemas.microsoft.com/office/drawing/2014/main" id="{E7C6E637-4B64-2A43-A316-31D928A6518E}"/>
              </a:ext>
            </a:extLst>
          </p:cNvPr>
          <p:cNvSpPr/>
          <p:nvPr/>
        </p:nvSpPr>
        <p:spPr>
          <a:xfrm>
            <a:off x="568795" y="5138345"/>
            <a:ext cx="1361078" cy="430383"/>
          </a:xfrm>
          <a:prstGeom prst="roundRect">
            <a:avLst/>
          </a:prstGeom>
          <a:no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解析学 </a:t>
            </a:r>
            <a:r>
              <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a:t>
            </a: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・演習</a:t>
            </a:r>
          </a:p>
        </p:txBody>
      </p:sp>
      <p:sp>
        <p:nvSpPr>
          <p:cNvPr id="30" name="角丸四角形 29">
            <a:extLst>
              <a:ext uri="{FF2B5EF4-FFF2-40B4-BE49-F238E27FC236}">
                <a16:creationId xmlns:a16="http://schemas.microsoft.com/office/drawing/2014/main" id="{E7C6E637-4B64-2A43-A316-31D928A6518E}"/>
              </a:ext>
            </a:extLst>
          </p:cNvPr>
          <p:cNvSpPr/>
          <p:nvPr/>
        </p:nvSpPr>
        <p:spPr>
          <a:xfrm>
            <a:off x="565750" y="2711553"/>
            <a:ext cx="1361078" cy="441246"/>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プログラミング</a:t>
            </a:r>
            <a:r>
              <a:rPr kumimoji="0"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 I </a:t>
            </a: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・演習</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31" name="角丸四角形 30">
            <a:extLst>
              <a:ext uri="{FF2B5EF4-FFF2-40B4-BE49-F238E27FC236}">
                <a16:creationId xmlns:a16="http://schemas.microsoft.com/office/drawing/2014/main" id="{E7C6E637-4B64-2A43-A316-31D928A6518E}"/>
              </a:ext>
            </a:extLst>
          </p:cNvPr>
          <p:cNvSpPr/>
          <p:nvPr/>
        </p:nvSpPr>
        <p:spPr>
          <a:xfrm>
            <a:off x="4323026" y="2695725"/>
            <a:ext cx="1727119" cy="286950"/>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情報システム開発</a:t>
            </a:r>
            <a:endParaRPr kumimoji="1"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32" name="角丸四角形 31">
            <a:extLst>
              <a:ext uri="{FF2B5EF4-FFF2-40B4-BE49-F238E27FC236}">
                <a16:creationId xmlns:a16="http://schemas.microsoft.com/office/drawing/2014/main" id="{E7C6E637-4B64-2A43-A316-31D928A6518E}"/>
              </a:ext>
            </a:extLst>
          </p:cNvPr>
          <p:cNvSpPr/>
          <p:nvPr/>
        </p:nvSpPr>
        <p:spPr>
          <a:xfrm>
            <a:off x="4329558" y="3017041"/>
            <a:ext cx="1720587" cy="271540"/>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高度プログラミング</a:t>
            </a:r>
            <a:endParaRPr kumimoji="1" lang="ja-JP" altLang="en-US" sz="1400" b="1"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34" name="角丸四角形 33">
            <a:extLst>
              <a:ext uri="{FF2B5EF4-FFF2-40B4-BE49-F238E27FC236}">
                <a16:creationId xmlns:a16="http://schemas.microsoft.com/office/drawing/2014/main" id="{E7C6E637-4B64-2A43-A316-31D928A6518E}"/>
              </a:ext>
            </a:extLst>
          </p:cNvPr>
          <p:cNvSpPr/>
          <p:nvPr/>
        </p:nvSpPr>
        <p:spPr>
          <a:xfrm>
            <a:off x="11069463" y="2582977"/>
            <a:ext cx="557232" cy="3592473"/>
          </a:xfrm>
          <a:prstGeom prst="roundRect">
            <a:avLst/>
          </a:prstGeom>
          <a:noFill/>
          <a:ln>
            <a:solidFill>
              <a:schemeClr val="tx1"/>
            </a:solidFill>
          </a:ln>
        </p:spPr>
        <p:txBody>
          <a:bodyPr vert="eaVert"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7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先端実践的研究</a:t>
            </a:r>
            <a:endParaRPr kumimoji="1" lang="ja-JP" altLang="en-US" sz="2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35" name="角丸四角形 34">
            <a:extLst>
              <a:ext uri="{FF2B5EF4-FFF2-40B4-BE49-F238E27FC236}">
                <a16:creationId xmlns:a16="http://schemas.microsoft.com/office/drawing/2014/main" id="{E7C6E637-4B64-2A43-A316-31D928A6518E}"/>
              </a:ext>
            </a:extLst>
          </p:cNvPr>
          <p:cNvSpPr/>
          <p:nvPr/>
        </p:nvSpPr>
        <p:spPr>
          <a:xfrm>
            <a:off x="8331826" y="3858628"/>
            <a:ext cx="1517589" cy="708541"/>
          </a:xfrm>
          <a:prstGeom prst="roundRect">
            <a:avLst/>
          </a:prstGeom>
          <a:noFill/>
          <a:ln>
            <a:solidFill>
              <a:schemeClr val="tx1"/>
            </a:solid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7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卒業研究</a:t>
            </a:r>
            <a:endParaRPr kumimoji="1" lang="ja-JP" altLang="en-US" sz="2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36" name="右矢印 35"/>
          <p:cNvSpPr/>
          <p:nvPr/>
        </p:nvSpPr>
        <p:spPr>
          <a:xfrm>
            <a:off x="10116453" y="3717082"/>
            <a:ext cx="888146" cy="938636"/>
          </a:xfrm>
          <a:prstGeom prst="rightArrow">
            <a:avLst>
              <a:gd name="adj1" fmla="val 50000"/>
              <a:gd name="adj2" fmla="val 2783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卒業</a:t>
            </a:r>
          </a:p>
        </p:txBody>
      </p:sp>
      <p:grpSp>
        <p:nvGrpSpPr>
          <p:cNvPr id="42" name="グループ化 41">
            <a:extLst>
              <a:ext uri="{FF2B5EF4-FFF2-40B4-BE49-F238E27FC236}">
                <a16:creationId xmlns:a16="http://schemas.microsoft.com/office/drawing/2014/main" id="{19795512-3ABE-0B45-9DB6-CA71ACC829A0}"/>
              </a:ext>
            </a:extLst>
          </p:cNvPr>
          <p:cNvGrpSpPr/>
          <p:nvPr/>
        </p:nvGrpSpPr>
        <p:grpSpPr>
          <a:xfrm>
            <a:off x="8048243" y="5389055"/>
            <a:ext cx="2915088" cy="833189"/>
            <a:chOff x="5975225" y="1701076"/>
            <a:chExt cx="1933051" cy="833189"/>
          </a:xfrm>
        </p:grpSpPr>
        <p:sp>
          <p:nvSpPr>
            <p:cNvPr id="43" name="アーチ 42">
              <a:extLst>
                <a:ext uri="{FF2B5EF4-FFF2-40B4-BE49-F238E27FC236}">
                  <a16:creationId xmlns:a16="http://schemas.microsoft.com/office/drawing/2014/main" id="{B210E15F-C189-7A4B-B9E7-746CF28A73F5}"/>
                </a:ext>
              </a:extLst>
            </p:cNvPr>
            <p:cNvSpPr/>
            <p:nvPr/>
          </p:nvSpPr>
          <p:spPr>
            <a:xfrm>
              <a:off x="5975225" y="1701076"/>
              <a:ext cx="1466656" cy="833189"/>
            </a:xfrm>
            <a:prstGeom prst="blockArc">
              <a:avLst>
                <a:gd name="adj1" fmla="val 10774119"/>
                <a:gd name="adj2" fmla="val 31668"/>
                <a:gd name="adj3" fmla="val 263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rPr>
                <a:t>早期進学</a:t>
              </a:r>
              <a:endParaRPr kumimoji="1" lang="en-US" altLang="ja-JP"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rPr>
                <a:t>（飛び級）</a:t>
              </a:r>
              <a:endParaRPr kumimoji="1"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endParaRPr>
            </a:p>
          </p:txBody>
        </p:sp>
        <p:sp>
          <p:nvSpPr>
            <p:cNvPr id="44" name="右矢印 43">
              <a:extLst>
                <a:ext uri="{FF2B5EF4-FFF2-40B4-BE49-F238E27FC236}">
                  <a16:creationId xmlns:a16="http://schemas.microsoft.com/office/drawing/2014/main" id="{A8389C44-9F5B-C44E-9714-40C464051D64}"/>
                </a:ext>
              </a:extLst>
            </p:cNvPr>
            <p:cNvSpPr/>
            <p:nvPr/>
          </p:nvSpPr>
          <p:spPr>
            <a:xfrm>
              <a:off x="7256767" y="1839510"/>
              <a:ext cx="651509" cy="398571"/>
            </a:xfrm>
            <a:prstGeom prst="rightArrow">
              <a:avLst>
                <a:gd name="adj1" fmla="val 36826"/>
                <a:gd name="adj2" fmla="val 6003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grpSp>
      <p:sp>
        <p:nvSpPr>
          <p:cNvPr id="45" name="角丸四角形 44">
            <a:extLst>
              <a:ext uri="{FF2B5EF4-FFF2-40B4-BE49-F238E27FC236}">
                <a16:creationId xmlns:a16="http://schemas.microsoft.com/office/drawing/2014/main" id="{E488D979-C803-CC4D-A7A9-417B7D2B3ED6}"/>
              </a:ext>
            </a:extLst>
          </p:cNvPr>
          <p:cNvSpPr/>
          <p:nvPr/>
        </p:nvSpPr>
        <p:spPr>
          <a:xfrm>
            <a:off x="565750" y="5657334"/>
            <a:ext cx="1364123" cy="489745"/>
          </a:xfrm>
          <a:prstGeom prst="roundRect">
            <a:avLst/>
          </a:prstGeom>
          <a:no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線形代数学</a:t>
            </a:r>
            <a:endPar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a:t>
            </a: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・演習</a:t>
            </a:r>
          </a:p>
        </p:txBody>
      </p:sp>
      <p:sp>
        <p:nvSpPr>
          <p:cNvPr id="46" name="角丸四角形 45">
            <a:extLst>
              <a:ext uri="{FF2B5EF4-FFF2-40B4-BE49-F238E27FC236}">
                <a16:creationId xmlns:a16="http://schemas.microsoft.com/office/drawing/2014/main" id="{E7C6E637-4B64-2A43-A316-31D928A6518E}"/>
              </a:ext>
            </a:extLst>
          </p:cNvPr>
          <p:cNvSpPr/>
          <p:nvPr/>
        </p:nvSpPr>
        <p:spPr>
          <a:xfrm>
            <a:off x="2487741" y="3246186"/>
            <a:ext cx="1361078" cy="452860"/>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データ構造と</a:t>
            </a:r>
            <a:endParaRPr kumimoji="0"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アルゴリズム </a:t>
            </a:r>
            <a:r>
              <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47" name="角丸四角形吹き出し 46"/>
          <p:cNvSpPr/>
          <p:nvPr/>
        </p:nvSpPr>
        <p:spPr>
          <a:xfrm>
            <a:off x="9700182" y="2072475"/>
            <a:ext cx="2055377" cy="694856"/>
          </a:xfrm>
          <a:prstGeom prst="wedgeRoundRectCallout">
            <a:avLst>
              <a:gd name="adj1" fmla="val -58735"/>
              <a:gd name="adj2" fmla="val 45615"/>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rPr>
              <a:t>成績優秀者は</a:t>
            </a:r>
            <a:endParaRPr kumimoji="1" lang="en-US" altLang="ja-JP" sz="2000" b="1"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rgbClr val="0000CC"/>
                </a:solidFill>
                <a:effectLst/>
                <a:uLnTx/>
                <a:uFillTx/>
                <a:latin typeface="Franklin Gothic Book" panose="020F0502020204030204"/>
                <a:ea typeface="ＭＳ Ｐゴシック" panose="020B0600070205080204" pitchFamily="50" charset="-128"/>
                <a:cs typeface="+mn-cs"/>
              </a:rPr>
              <a:t>大学院へ進学可</a:t>
            </a:r>
          </a:p>
        </p:txBody>
      </p:sp>
      <p:sp>
        <p:nvSpPr>
          <p:cNvPr id="48" name="角丸四角形吹き出し 47"/>
          <p:cNvSpPr/>
          <p:nvPr/>
        </p:nvSpPr>
        <p:spPr>
          <a:xfrm>
            <a:off x="8842443" y="4644096"/>
            <a:ext cx="1806580" cy="656410"/>
          </a:xfrm>
          <a:prstGeom prst="wedgeRoundRectCallout">
            <a:avLst>
              <a:gd name="adj1" fmla="val -36373"/>
              <a:gd name="adj2" fmla="val -87309"/>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rPr>
              <a:t>通常の卒業や</a:t>
            </a:r>
            <a:endParaRPr kumimoji="1" lang="en-US" altLang="ja-JP" sz="2000" b="0"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a:solidFill>
                  <a:srgbClr val="000000"/>
                </a:solidFill>
                <a:latin typeface="Franklin Gothic Book" panose="020F0502020204030204"/>
                <a:ea typeface="ＭＳ Ｐゴシック" panose="020B0600070205080204" pitchFamily="50" charset="-128"/>
              </a:rPr>
              <a:t>早期卒業</a:t>
            </a:r>
            <a:r>
              <a:rPr kumimoji="1" lang="ja-JP" altLang="en-US" sz="2000" b="0"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rPr>
              <a:t>も可</a:t>
            </a:r>
          </a:p>
        </p:txBody>
      </p:sp>
      <p:sp>
        <p:nvSpPr>
          <p:cNvPr id="50" name="角丸四角形 49">
            <a:extLst>
              <a:ext uri="{FF2B5EF4-FFF2-40B4-BE49-F238E27FC236}">
                <a16:creationId xmlns:a16="http://schemas.microsoft.com/office/drawing/2014/main" id="{E7C6E637-4B64-2A43-A316-31D928A6518E}"/>
              </a:ext>
            </a:extLst>
          </p:cNvPr>
          <p:cNvSpPr/>
          <p:nvPr/>
        </p:nvSpPr>
        <p:spPr>
          <a:xfrm>
            <a:off x="4316694" y="3319307"/>
            <a:ext cx="1733451" cy="452860"/>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データ構造と</a:t>
            </a:r>
            <a:endParaRPr kumimoji="0"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アルゴリズム </a:t>
            </a:r>
            <a:r>
              <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II</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51" name="角丸四角形 50">
            <a:extLst>
              <a:ext uri="{FF2B5EF4-FFF2-40B4-BE49-F238E27FC236}">
                <a16:creationId xmlns:a16="http://schemas.microsoft.com/office/drawing/2014/main" id="{E7C6E637-4B64-2A43-A316-31D928A6518E}"/>
              </a:ext>
            </a:extLst>
          </p:cNvPr>
          <p:cNvSpPr/>
          <p:nvPr/>
        </p:nvSpPr>
        <p:spPr>
          <a:xfrm>
            <a:off x="2477224" y="2711553"/>
            <a:ext cx="1361078" cy="441246"/>
          </a:xfrm>
          <a:prstGeom prst="roundRect">
            <a:avLst/>
          </a:prstGeom>
          <a:no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プログラミング</a:t>
            </a:r>
            <a:r>
              <a:rPr kumimoji="0"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 II </a:t>
            </a:r>
            <a:r>
              <a:rPr kumimoji="0"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・演習</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52" name="角丸四角形 51">
            <a:extLst>
              <a:ext uri="{FF2B5EF4-FFF2-40B4-BE49-F238E27FC236}">
                <a16:creationId xmlns:a16="http://schemas.microsoft.com/office/drawing/2014/main" id="{E7C6E637-4B64-2A43-A316-31D928A6518E}"/>
              </a:ext>
            </a:extLst>
          </p:cNvPr>
          <p:cNvSpPr/>
          <p:nvPr/>
        </p:nvSpPr>
        <p:spPr>
          <a:xfrm>
            <a:off x="2471489" y="5134060"/>
            <a:ext cx="1361078" cy="430383"/>
          </a:xfrm>
          <a:prstGeom prst="roundRect">
            <a:avLst/>
          </a:prstGeom>
          <a:solidFill>
            <a:srgbClr val="CCFFFF"/>
          </a:solid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解析学 </a:t>
            </a:r>
            <a:r>
              <a:rPr kumimoji="1" lang="en-US" altLang="ja-JP"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II</a:t>
            </a:r>
            <a:endParaRPr kumimoji="1" lang="ja-JP" altLang="en-US"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53" name="角丸四角形 52">
            <a:extLst>
              <a:ext uri="{FF2B5EF4-FFF2-40B4-BE49-F238E27FC236}">
                <a16:creationId xmlns:a16="http://schemas.microsoft.com/office/drawing/2014/main" id="{E488D979-C803-CC4D-A7A9-417B7D2B3ED6}"/>
              </a:ext>
            </a:extLst>
          </p:cNvPr>
          <p:cNvSpPr/>
          <p:nvPr/>
        </p:nvSpPr>
        <p:spPr>
          <a:xfrm>
            <a:off x="2468444" y="5653049"/>
            <a:ext cx="1364123" cy="489745"/>
          </a:xfrm>
          <a:prstGeom prst="roundRect">
            <a:avLst/>
          </a:prstGeom>
          <a:noFill/>
          <a:ln>
            <a:solidFill>
              <a:schemeClr val="tx1"/>
            </a:solidFill>
          </a:ln>
        </p:spPr>
        <p:txBody>
          <a:bodyPr wrap="square" lIns="0" tIns="36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線形代数学 </a:t>
            </a:r>
            <a:r>
              <a:rPr kumimoji="1" lang="en-US" altLang="ja-JP"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II</a:t>
            </a:r>
            <a:endParaRPr kumimoji="1" lang="ja-JP" altLang="en-US" sz="140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grpSp>
        <p:nvGrpSpPr>
          <p:cNvPr id="54" name="グループ化 53">
            <a:extLst>
              <a:ext uri="{FF2B5EF4-FFF2-40B4-BE49-F238E27FC236}">
                <a16:creationId xmlns:a16="http://schemas.microsoft.com/office/drawing/2014/main" id="{19795512-3ABE-0B45-9DB6-CA71ACC829A0}"/>
              </a:ext>
            </a:extLst>
          </p:cNvPr>
          <p:cNvGrpSpPr/>
          <p:nvPr/>
        </p:nvGrpSpPr>
        <p:grpSpPr>
          <a:xfrm>
            <a:off x="8024862" y="2716209"/>
            <a:ext cx="2915088" cy="833189"/>
            <a:chOff x="5975225" y="1701076"/>
            <a:chExt cx="1933051" cy="833189"/>
          </a:xfrm>
        </p:grpSpPr>
        <p:sp>
          <p:nvSpPr>
            <p:cNvPr id="55" name="アーチ 54">
              <a:extLst>
                <a:ext uri="{FF2B5EF4-FFF2-40B4-BE49-F238E27FC236}">
                  <a16:creationId xmlns:a16="http://schemas.microsoft.com/office/drawing/2014/main" id="{B210E15F-C189-7A4B-B9E7-746CF28A73F5}"/>
                </a:ext>
              </a:extLst>
            </p:cNvPr>
            <p:cNvSpPr/>
            <p:nvPr/>
          </p:nvSpPr>
          <p:spPr>
            <a:xfrm>
              <a:off x="5975225" y="1701076"/>
              <a:ext cx="1466656" cy="833189"/>
            </a:xfrm>
            <a:prstGeom prst="blockArc">
              <a:avLst>
                <a:gd name="adj1" fmla="val 10774119"/>
                <a:gd name="adj2" fmla="val 31668"/>
                <a:gd name="adj3" fmla="val 263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rPr>
                <a:t>早期進学</a:t>
              </a:r>
              <a:endParaRPr kumimoji="1" lang="en-US" altLang="ja-JP"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rPr>
                <a:t>（飛び級）</a:t>
              </a:r>
              <a:endParaRPr kumimoji="1" lang="ja-JP" altLang="en-US" sz="2400" b="1" i="0" u="none" strike="noStrike" kern="1200" cap="none" spc="0" normalizeH="0" baseline="0" noProof="0">
                <a:ln>
                  <a:noFill/>
                </a:ln>
                <a:solidFill>
                  <a:srgbClr val="0000CC"/>
                </a:solidFill>
                <a:effectLst/>
                <a:uLnTx/>
                <a:uFillTx/>
                <a:latin typeface="Meiryo" panose="020B0604030504040204" pitchFamily="34" charset="-128"/>
                <a:ea typeface="Meiryo" panose="020B0604030504040204" pitchFamily="34" charset="-128"/>
                <a:cs typeface="+mn-cs"/>
              </a:endParaRPr>
            </a:p>
          </p:txBody>
        </p:sp>
        <p:sp>
          <p:nvSpPr>
            <p:cNvPr id="56" name="右矢印 55">
              <a:extLst>
                <a:ext uri="{FF2B5EF4-FFF2-40B4-BE49-F238E27FC236}">
                  <a16:creationId xmlns:a16="http://schemas.microsoft.com/office/drawing/2014/main" id="{A8389C44-9F5B-C44E-9714-40C464051D64}"/>
                </a:ext>
              </a:extLst>
            </p:cNvPr>
            <p:cNvSpPr/>
            <p:nvPr/>
          </p:nvSpPr>
          <p:spPr>
            <a:xfrm>
              <a:off x="7256767" y="1839510"/>
              <a:ext cx="651509" cy="398571"/>
            </a:xfrm>
            <a:prstGeom prst="rightArrow">
              <a:avLst>
                <a:gd name="adj1" fmla="val 36826"/>
                <a:gd name="adj2" fmla="val 6003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grpSp>
      <p:sp>
        <p:nvSpPr>
          <p:cNvPr id="4" name="右矢印 3"/>
          <p:cNvSpPr/>
          <p:nvPr/>
        </p:nvSpPr>
        <p:spPr>
          <a:xfrm>
            <a:off x="4177834" y="1282117"/>
            <a:ext cx="5880566" cy="300610"/>
          </a:xfrm>
          <a:prstGeom prst="rightArrow">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学科配属</a:t>
            </a:r>
          </a:p>
        </p:txBody>
      </p:sp>
      <p:sp>
        <p:nvSpPr>
          <p:cNvPr id="5" name="二等辺三角形 4"/>
          <p:cNvSpPr/>
          <p:nvPr/>
        </p:nvSpPr>
        <p:spPr>
          <a:xfrm flipV="1">
            <a:off x="2081547" y="2007949"/>
            <a:ext cx="236764" cy="257423"/>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Franklin Gothic Book" panose="020F0502020204030204"/>
              <a:ea typeface="ＭＳ Ｐゴシック" panose="020B0600070205080204" pitchFamily="50" charset="-128"/>
              <a:cs typeface="+mn-cs"/>
            </a:endParaRPr>
          </a:p>
        </p:txBody>
      </p:sp>
      <p:sp>
        <p:nvSpPr>
          <p:cNvPr id="57" name="二等辺三角形 56"/>
          <p:cNvSpPr/>
          <p:nvPr/>
        </p:nvSpPr>
        <p:spPr>
          <a:xfrm flipV="1">
            <a:off x="4059452" y="2009774"/>
            <a:ext cx="236764" cy="257423"/>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Franklin Gothic Book" panose="020F0502020204030204"/>
              <a:ea typeface="ＭＳ Ｐゴシック" panose="020B0600070205080204" pitchFamily="50" charset="-128"/>
              <a:cs typeface="+mn-cs"/>
            </a:endParaRPr>
          </a:p>
        </p:txBody>
      </p:sp>
      <p:sp>
        <p:nvSpPr>
          <p:cNvPr id="41" name="角丸四角形 40">
            <a:extLst>
              <a:ext uri="{FF2B5EF4-FFF2-40B4-BE49-F238E27FC236}">
                <a16:creationId xmlns:a16="http://schemas.microsoft.com/office/drawing/2014/main" id="{E7C6E637-4B64-2A43-A316-31D928A6518E}"/>
              </a:ext>
            </a:extLst>
          </p:cNvPr>
          <p:cNvSpPr/>
          <p:nvPr/>
        </p:nvSpPr>
        <p:spPr>
          <a:xfrm>
            <a:off x="4323823" y="4743109"/>
            <a:ext cx="3619113" cy="278223"/>
          </a:xfrm>
          <a:prstGeom prst="roundRect">
            <a:avLst/>
          </a:prstGeom>
          <a:solidFill>
            <a:schemeClr val="bg1">
              <a:lumMod val="85000"/>
            </a:schemeClr>
          </a:solid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専門科目群</a:t>
            </a:r>
            <a:endParaRPr kumimoji="0" lang="en-US" altLang="ja-JP"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49" name="角丸四角形 48">
            <a:extLst>
              <a:ext uri="{FF2B5EF4-FFF2-40B4-BE49-F238E27FC236}">
                <a16:creationId xmlns:a16="http://schemas.microsoft.com/office/drawing/2014/main" id="{E7C6E637-4B64-2A43-A316-31D928A6518E}"/>
              </a:ext>
            </a:extLst>
          </p:cNvPr>
          <p:cNvSpPr/>
          <p:nvPr/>
        </p:nvSpPr>
        <p:spPr>
          <a:xfrm>
            <a:off x="4323823" y="3842361"/>
            <a:ext cx="3619113" cy="268770"/>
          </a:xfrm>
          <a:prstGeom prst="roundRect">
            <a:avLst/>
          </a:prstGeom>
          <a:solidFill>
            <a:srgbClr val="CCFFCC"/>
          </a:solidFill>
          <a:ln>
            <a:solidFill>
              <a:schemeClr val="tx1"/>
            </a:solidFill>
          </a:ln>
        </p:spPr>
        <p:txBody>
          <a:bodyPr wrap="square" lIns="0" tIns="7200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rPr>
              <a:t>実践的演習等科目</a:t>
            </a:r>
            <a:endParaRPr kumimoji="0" lang="en-US" altLang="ja-JP" sz="1400" b="0" i="0" u="none" strike="noStrike" kern="120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mn-cs"/>
            </a:endParaRPr>
          </a:p>
        </p:txBody>
      </p:sp>
      <p:sp>
        <p:nvSpPr>
          <p:cNvPr id="6" name="テキスト ボックス 5">
            <a:extLst>
              <a:ext uri="{FF2B5EF4-FFF2-40B4-BE49-F238E27FC236}">
                <a16:creationId xmlns:a16="http://schemas.microsoft.com/office/drawing/2014/main" id="{7B8EB832-EB69-44FE-8D32-374437FE8BDB}"/>
              </a:ext>
            </a:extLst>
          </p:cNvPr>
          <p:cNvSpPr txBox="1"/>
          <p:nvPr/>
        </p:nvSpPr>
        <p:spPr>
          <a:xfrm>
            <a:off x="4296216" y="1932788"/>
            <a:ext cx="1107996" cy="369332"/>
          </a:xfrm>
          <a:prstGeom prst="rect">
            <a:avLst/>
          </a:prstGeom>
          <a:noFill/>
        </p:spPr>
        <p:txBody>
          <a:bodyPr wrap="none" rtlCol="0">
            <a:spAutoFit/>
          </a:bodyPr>
          <a:lstStyle/>
          <a:p>
            <a:r>
              <a:rPr kumimoji="1" lang="ja-JP" altLang="en-US" b="1">
                <a:solidFill>
                  <a:srgbClr val="C00000"/>
                </a:solidFill>
                <a:latin typeface="メイリオ" panose="020B0604030504040204" pitchFamily="50" charset="-128"/>
                <a:ea typeface="メイリオ" panose="020B0604030504040204" pitchFamily="50" charset="-128"/>
              </a:rPr>
              <a:t>申請時期</a:t>
            </a:r>
          </a:p>
        </p:txBody>
      </p:sp>
      <p:sp>
        <p:nvSpPr>
          <p:cNvPr id="58" name="テキスト ボックス 57">
            <a:extLst>
              <a:ext uri="{FF2B5EF4-FFF2-40B4-BE49-F238E27FC236}">
                <a16:creationId xmlns:a16="http://schemas.microsoft.com/office/drawing/2014/main" id="{03290305-F455-4329-AA9F-5D01CEA1A79C}"/>
              </a:ext>
            </a:extLst>
          </p:cNvPr>
          <p:cNvSpPr txBox="1"/>
          <p:nvPr/>
        </p:nvSpPr>
        <p:spPr>
          <a:xfrm>
            <a:off x="1652019" y="1703573"/>
            <a:ext cx="1107996" cy="369332"/>
          </a:xfrm>
          <a:prstGeom prst="rect">
            <a:avLst/>
          </a:prstGeom>
          <a:noFill/>
        </p:spPr>
        <p:txBody>
          <a:bodyPr wrap="none" rtlCol="0">
            <a:spAutoFit/>
          </a:bodyPr>
          <a:lstStyle/>
          <a:p>
            <a:r>
              <a:rPr kumimoji="1" lang="ja-JP" altLang="en-US" b="1">
                <a:solidFill>
                  <a:srgbClr val="C00000"/>
                </a:solidFill>
                <a:latin typeface="メイリオ" panose="020B0604030504040204" pitchFamily="50" charset="-128"/>
                <a:ea typeface="メイリオ" panose="020B0604030504040204" pitchFamily="50" charset="-128"/>
              </a:rPr>
              <a:t>申請時期</a:t>
            </a:r>
          </a:p>
        </p:txBody>
      </p:sp>
      <p:sp>
        <p:nvSpPr>
          <p:cNvPr id="59" name="角丸四角形吹き出し 46">
            <a:extLst>
              <a:ext uri="{FF2B5EF4-FFF2-40B4-BE49-F238E27FC236}">
                <a16:creationId xmlns:a16="http://schemas.microsoft.com/office/drawing/2014/main" id="{A7277E93-BFD6-4635-B3A9-56679873EA75}"/>
              </a:ext>
            </a:extLst>
          </p:cNvPr>
          <p:cNvSpPr/>
          <p:nvPr/>
        </p:nvSpPr>
        <p:spPr>
          <a:xfrm>
            <a:off x="6145770" y="2966717"/>
            <a:ext cx="1786658" cy="694856"/>
          </a:xfrm>
          <a:prstGeom prst="wedgeRoundRectCallout">
            <a:avLst>
              <a:gd name="adj1" fmla="val -38590"/>
              <a:gd name="adj2" fmla="val 84814"/>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rgbClr val="0000CC"/>
                </a:solidFill>
                <a:effectLst/>
                <a:uLnTx/>
                <a:uFillTx/>
                <a:latin typeface="Franklin Gothic Book" panose="020F0502020204030204"/>
                <a:ea typeface="ＭＳ Ｐゴシック" panose="020B0600070205080204" pitchFamily="50" charset="-128"/>
                <a:cs typeface="+mn-cs"/>
              </a:rPr>
              <a:t>企業と連携</a:t>
            </a:r>
            <a:r>
              <a:rPr kumimoji="1" lang="ja-JP" altLang="en-US" sz="2000" b="1" i="0" u="none" strike="noStrike" kern="1200" cap="none" spc="0" normalizeH="0" baseline="0" noProof="0">
                <a:ln>
                  <a:noFill/>
                </a:ln>
                <a:solidFill>
                  <a:srgbClr val="000000"/>
                </a:solidFill>
                <a:effectLst/>
                <a:uLnTx/>
                <a:uFillTx/>
                <a:latin typeface="Franklin Gothic Book" panose="020F0502020204030204"/>
                <a:ea typeface="ＭＳ Ｐゴシック" panose="020B0600070205080204" pitchFamily="50" charset="-128"/>
                <a:cs typeface="+mn-cs"/>
              </a:rPr>
              <a:t>した実践的教育</a:t>
            </a:r>
            <a:endParaRPr kumimoji="1" lang="ja-JP" altLang="en-US" sz="2000" b="1" i="0" u="none" strike="noStrike" kern="1200" cap="none" spc="0" normalizeH="0" baseline="0" noProof="0">
              <a:ln>
                <a:noFill/>
              </a:ln>
              <a:solidFill>
                <a:srgbClr val="0000CC"/>
              </a:solidFill>
              <a:effectLst/>
              <a:uLnTx/>
              <a:uFillTx/>
              <a:latin typeface="Franklin Gothic Book" panose="020F0502020204030204"/>
              <a:ea typeface="ＭＳ Ｐゴシック" panose="020B0600070205080204" pitchFamily="50" charset="-128"/>
              <a:cs typeface="+mn-cs"/>
            </a:endParaRPr>
          </a:p>
        </p:txBody>
      </p:sp>
      <p:sp>
        <p:nvSpPr>
          <p:cNvPr id="7" name="四角形: 角を丸くする 6">
            <a:extLst>
              <a:ext uri="{FF2B5EF4-FFF2-40B4-BE49-F238E27FC236}">
                <a16:creationId xmlns:a16="http://schemas.microsoft.com/office/drawing/2014/main" id="{83134B82-D700-4C59-9BE4-688936CDB40C}"/>
              </a:ext>
            </a:extLst>
          </p:cNvPr>
          <p:cNvSpPr/>
          <p:nvPr/>
        </p:nvSpPr>
        <p:spPr>
          <a:xfrm>
            <a:off x="6231835" y="6185672"/>
            <a:ext cx="5854303" cy="58787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rgbClr val="0000CC"/>
                </a:solidFill>
                <a:latin typeface="Meiryo" panose="020B0604030504040204" pitchFamily="34" charset="-128"/>
                <a:ea typeface="Meiryo" panose="020B0604030504040204" pitchFamily="34" charset="-128"/>
              </a:rPr>
              <a:t>プログラム独自の科目がいよいよ始まる</a:t>
            </a:r>
            <a:endParaRPr kumimoji="1" lang="ja-JP" altLang="en-US" sz="2400">
              <a:solidFill>
                <a:srgbClr val="0000CC"/>
              </a:solidFill>
            </a:endParaRPr>
          </a:p>
        </p:txBody>
      </p:sp>
      <p:sp>
        <p:nvSpPr>
          <p:cNvPr id="3" name="上リボン 15">
            <a:extLst>
              <a:ext uri="{FF2B5EF4-FFF2-40B4-BE49-F238E27FC236}">
                <a16:creationId xmlns:a16="http://schemas.microsoft.com/office/drawing/2014/main" id="{F57F0742-DD0B-AEF4-E246-50BD0EF88BF1}"/>
              </a:ext>
            </a:extLst>
          </p:cNvPr>
          <p:cNvSpPr/>
          <p:nvPr/>
        </p:nvSpPr>
        <p:spPr>
          <a:xfrm>
            <a:off x="9700182" y="192028"/>
            <a:ext cx="2385956" cy="688168"/>
          </a:xfrm>
          <a:prstGeom prst="ribbon2">
            <a:avLst>
              <a:gd name="adj1" fmla="val 16667"/>
              <a:gd name="adj2" fmla="val 6561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a:latin typeface="Meiryo UI" panose="020B0604030504040204" pitchFamily="50" charset="-128"/>
                <a:ea typeface="Meiryo UI" panose="020B0604030504040204" pitchFamily="50" charset="-128"/>
                <a:cs typeface="Meiryo UI" panose="020B0604030504040204" pitchFamily="50" charset="-128"/>
              </a:rPr>
              <a:t>2021</a:t>
            </a:r>
            <a:r>
              <a:rPr kumimoji="1" lang="ja-JP" altLang="en-US" sz="2000" b="1">
                <a:latin typeface="Meiryo UI" panose="020B0604030504040204" pitchFamily="50" charset="-128"/>
                <a:ea typeface="Meiryo UI" panose="020B0604030504040204" pitchFamily="50" charset="-128"/>
                <a:cs typeface="Meiryo UI" panose="020B0604030504040204" pitchFamily="50" charset="-128"/>
              </a:rPr>
              <a:t>年度以降入学生</a:t>
            </a:r>
            <a:endParaRPr kumimoji="1" lang="en-US" altLang="ja-JP" sz="2000" b="1">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66436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a:t>高度プログラミング（各１単位科目）</a:t>
            </a:r>
          </a:p>
        </p:txBody>
      </p:sp>
      <p:sp>
        <p:nvSpPr>
          <p:cNvPr id="3" name="コンテンツ プレースホルダー 2"/>
          <p:cNvSpPr>
            <a:spLocks noGrp="1"/>
          </p:cNvSpPr>
          <p:nvPr>
            <p:ph idx="1"/>
          </p:nvPr>
        </p:nvSpPr>
        <p:spPr>
          <a:xfrm>
            <a:off x="519545" y="1429555"/>
            <a:ext cx="11481622" cy="5256318"/>
          </a:xfrm>
        </p:spPr>
        <p:txBody>
          <a:bodyPr>
            <a:normAutofit/>
          </a:bodyPr>
          <a:lstStyle/>
          <a:p>
            <a:pPr marL="446088" indent="-446088">
              <a:buFont typeface="Wingdings" panose="05000000000000000000" pitchFamily="2" charset="2"/>
              <a:buChar char="l"/>
            </a:pPr>
            <a:r>
              <a:rPr lang="ja-JP" altLang="en-US">
                <a:latin typeface="メイリオ" panose="020B0604030504040204" pitchFamily="50" charset="-128"/>
                <a:ea typeface="メイリオ" panose="020B0604030504040204" pitchFamily="50" charset="-128"/>
                <a:cs typeface="メイリオ" panose="020B0604030504040204" pitchFamily="50" charset="-128"/>
              </a:rPr>
              <a:t>高度プログラミング</a:t>
            </a:r>
            <a:r>
              <a:rPr lang="en-US" altLang="ja-JP">
                <a:latin typeface="メイリオ" panose="020B0604030504040204" pitchFamily="50" charset="-128"/>
                <a:ea typeface="メイリオ" panose="020B0604030504040204" pitchFamily="50" charset="-128"/>
                <a:cs typeface="メイリオ" panose="020B0604030504040204" pitchFamily="50" charset="-128"/>
              </a:rPr>
              <a:t>A</a:t>
            </a:r>
            <a:r>
              <a:rPr lang="ja-JP" altLang="en-US">
                <a:latin typeface="メイリオ" panose="020B0604030504040204" pitchFamily="50" charset="-128"/>
                <a:ea typeface="メイリオ" panose="020B0604030504040204" pitchFamily="50" charset="-128"/>
                <a:cs typeface="メイリオ" panose="020B0604030504040204" pitchFamily="50" charset="-128"/>
              </a:rPr>
              <a:t>（第１ターム）</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738696" lvl="1" indent="-446088">
              <a:spcAft>
                <a:spcPts val="1200"/>
              </a:spcAft>
              <a:buFont typeface="Wingdings" panose="05000000000000000000" pitchFamily="2" charset="2"/>
              <a:buChar char="l"/>
            </a:pPr>
            <a:r>
              <a:rPr lang="ja-JP" altLang="en-US"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プログラミング言語</a:t>
            </a:r>
            <a:r>
              <a:rPr lang="ja-JP" altLang="en-US">
                <a:latin typeface="メイリオ" panose="020B0604030504040204" pitchFamily="50" charset="-128"/>
                <a:ea typeface="メイリオ" panose="020B0604030504040204" pitchFamily="50" charset="-128"/>
                <a:cs typeface="メイリオ" panose="020B0604030504040204" pitchFamily="50" charset="-128"/>
              </a:rPr>
              <a:t>について深く学ぶ</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446088" indent="-446088">
              <a:buFont typeface="Wingdings" panose="05000000000000000000" pitchFamily="2" charset="2"/>
              <a:buChar char="l"/>
            </a:pPr>
            <a:r>
              <a:rPr lang="ja-JP" altLang="en-US">
                <a:latin typeface="メイリオ" panose="020B0604030504040204" pitchFamily="50" charset="-128"/>
                <a:ea typeface="メイリオ" panose="020B0604030504040204" pitchFamily="50" charset="-128"/>
                <a:cs typeface="メイリオ" panose="020B0604030504040204" pitchFamily="50" charset="-128"/>
              </a:rPr>
              <a:t>高度プログラミング</a:t>
            </a:r>
            <a:r>
              <a:rPr lang="en-US" altLang="ja-JP">
                <a:latin typeface="メイリオ" panose="020B0604030504040204" pitchFamily="50" charset="-128"/>
                <a:ea typeface="メイリオ" panose="020B0604030504040204" pitchFamily="50" charset="-128"/>
                <a:cs typeface="メイリオ" panose="020B0604030504040204" pitchFamily="50" charset="-128"/>
              </a:rPr>
              <a:t>B</a:t>
            </a:r>
            <a:r>
              <a:rPr lang="ja-JP" altLang="en-US">
                <a:latin typeface="メイリオ" panose="020B0604030504040204" pitchFamily="50" charset="-128"/>
                <a:ea typeface="メイリオ" panose="020B0604030504040204" pitchFamily="50" charset="-128"/>
                <a:cs typeface="メイリオ" panose="020B0604030504040204" pitchFamily="50" charset="-128"/>
              </a:rPr>
              <a:t>（第１ターム）</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738696" lvl="1" indent="-446088">
              <a:spcAft>
                <a:spcPts val="1200"/>
              </a:spcAft>
              <a:buFont typeface="Wingdings" panose="05000000000000000000" pitchFamily="2" charset="2"/>
              <a:buChar char="l"/>
            </a:pPr>
            <a:r>
              <a:rPr lang="en-US" altLang="ja-JP">
                <a:latin typeface="メイリオ" panose="020B0604030504040204" pitchFamily="50" charset="-128"/>
                <a:ea typeface="メイリオ" panose="020B0604030504040204" pitchFamily="50" charset="-128"/>
                <a:cs typeface="メイリオ" panose="020B0604030504040204" pitchFamily="50" charset="-128"/>
              </a:rPr>
              <a:t>SNS</a:t>
            </a:r>
            <a:r>
              <a:rPr lang="ja-JP" altLang="en-US">
                <a:latin typeface="メイリオ" panose="020B0604030504040204" pitchFamily="50" charset="-128"/>
                <a:ea typeface="メイリオ" panose="020B0604030504040204" pitchFamily="50" charset="-128"/>
                <a:cs typeface="メイリオ" panose="020B0604030504040204" pitchFamily="50" charset="-128"/>
              </a:rPr>
              <a:t>からの</a:t>
            </a:r>
            <a:r>
              <a:rPr lang="ja-JP" altLang="en-US"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データマイニングプログラム</a:t>
            </a:r>
            <a:r>
              <a:rPr lang="ja-JP" altLang="en-US">
                <a:latin typeface="メイリオ" panose="020B0604030504040204" pitchFamily="50" charset="-128"/>
                <a:ea typeface="メイリオ" panose="020B0604030504040204" pitchFamily="50" charset="-128"/>
                <a:cs typeface="メイリオ" panose="020B0604030504040204" pitchFamily="50" charset="-128"/>
              </a:rPr>
              <a:t>について学ぶ</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446088" indent="-446088">
              <a:buFont typeface="Wingdings" panose="05000000000000000000" pitchFamily="2" charset="2"/>
              <a:buChar char="l"/>
            </a:pPr>
            <a:r>
              <a:rPr lang="ja-JP" altLang="en-US">
                <a:latin typeface="メイリオ" panose="020B0604030504040204" pitchFamily="50" charset="-128"/>
                <a:ea typeface="メイリオ" panose="020B0604030504040204" pitchFamily="50" charset="-128"/>
                <a:cs typeface="メイリオ" panose="020B0604030504040204" pitchFamily="50" charset="-128"/>
              </a:rPr>
              <a:t>高度プログラミング</a:t>
            </a:r>
            <a:r>
              <a:rPr lang="en-US" altLang="ja-JP">
                <a:latin typeface="メイリオ" panose="020B0604030504040204" pitchFamily="50" charset="-128"/>
                <a:ea typeface="メイリオ" panose="020B0604030504040204" pitchFamily="50" charset="-128"/>
                <a:cs typeface="メイリオ" panose="020B0604030504040204" pitchFamily="50" charset="-128"/>
              </a:rPr>
              <a:t>C</a:t>
            </a:r>
            <a:r>
              <a:rPr lang="ja-JP" altLang="en-US">
                <a:latin typeface="メイリオ" panose="020B0604030504040204" pitchFamily="50" charset="-128"/>
                <a:ea typeface="メイリオ" panose="020B0604030504040204" pitchFamily="50" charset="-128"/>
                <a:cs typeface="メイリオ" panose="020B0604030504040204" pitchFamily="50" charset="-128"/>
              </a:rPr>
              <a:t>（第２ターム）</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738696" lvl="1" indent="-446088">
              <a:spcAft>
                <a:spcPts val="1200"/>
              </a:spcAft>
              <a:buFont typeface="Wingdings" panose="05000000000000000000" pitchFamily="2" charset="2"/>
              <a:buChar char="l"/>
            </a:pPr>
            <a:r>
              <a:rPr lang="ja-JP" altLang="en-US"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ウェブプログラミング</a:t>
            </a:r>
            <a:r>
              <a:rPr lang="ja-JP" altLang="en-US">
                <a:latin typeface="メイリオ" panose="020B0604030504040204" pitchFamily="50" charset="-128"/>
                <a:ea typeface="メイリオ" panose="020B0604030504040204" pitchFamily="50" charset="-128"/>
                <a:cs typeface="メイリオ" panose="020B0604030504040204" pitchFamily="50" charset="-128"/>
              </a:rPr>
              <a:t>について学ぶ</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446088" indent="-446088">
              <a:buFont typeface="Wingdings" panose="05000000000000000000" pitchFamily="2" charset="2"/>
              <a:buChar char="l"/>
            </a:pPr>
            <a:r>
              <a:rPr lang="ja-JP" altLang="en-US">
                <a:latin typeface="メイリオ" panose="020B0604030504040204" pitchFamily="50" charset="-128"/>
                <a:ea typeface="メイリオ" panose="020B0604030504040204" pitchFamily="50" charset="-128"/>
                <a:cs typeface="メイリオ" panose="020B0604030504040204" pitchFamily="50" charset="-128"/>
              </a:rPr>
              <a:t>高度プログラミング</a:t>
            </a:r>
            <a:r>
              <a:rPr lang="en-US" altLang="ja-JP">
                <a:latin typeface="メイリオ" panose="020B0604030504040204" pitchFamily="50" charset="-128"/>
                <a:ea typeface="メイリオ" panose="020B0604030504040204" pitchFamily="50" charset="-128"/>
                <a:cs typeface="メイリオ" panose="020B0604030504040204" pitchFamily="50" charset="-128"/>
              </a:rPr>
              <a:t>D</a:t>
            </a:r>
            <a:r>
              <a:rPr lang="ja-JP" altLang="en-US">
                <a:latin typeface="メイリオ" panose="020B0604030504040204" pitchFamily="50" charset="-128"/>
                <a:ea typeface="メイリオ" panose="020B0604030504040204" pitchFamily="50" charset="-128"/>
                <a:cs typeface="メイリオ" panose="020B0604030504040204" pitchFamily="50" charset="-128"/>
              </a:rPr>
              <a:t>（第２ターム）</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738696" lvl="1" indent="-446088">
              <a:buFont typeface="Wingdings" panose="05000000000000000000" pitchFamily="2" charset="2"/>
              <a:buChar char="l"/>
            </a:pPr>
            <a:r>
              <a:rPr lang="en-US" altLang="ja-JP"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VR</a:t>
            </a:r>
            <a:r>
              <a:rPr lang="ja-JP" altLang="en-US"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システム</a:t>
            </a:r>
            <a:r>
              <a:rPr lang="ja-JP" altLang="en-US">
                <a:latin typeface="メイリオ" panose="020B0604030504040204" pitchFamily="50" charset="-128"/>
                <a:ea typeface="メイリオ" panose="020B0604030504040204" pitchFamily="50" charset="-128"/>
                <a:cs typeface="メイリオ" panose="020B0604030504040204" pitchFamily="50" charset="-128"/>
              </a:rPr>
              <a:t>開発について学ぶ</a:t>
            </a:r>
          </a:p>
        </p:txBody>
      </p:sp>
      <p:sp>
        <p:nvSpPr>
          <p:cNvPr id="4" name="テキスト ボックス 3">
            <a:extLst>
              <a:ext uri="{FF2B5EF4-FFF2-40B4-BE49-F238E27FC236}">
                <a16:creationId xmlns:a16="http://schemas.microsoft.com/office/drawing/2014/main" id="{BCB11D97-53D1-4B5B-AEFB-DB5654E3DF4F}"/>
              </a:ext>
            </a:extLst>
          </p:cNvPr>
          <p:cNvSpPr txBox="1"/>
          <p:nvPr/>
        </p:nvSpPr>
        <p:spPr>
          <a:xfrm>
            <a:off x="7917632" y="1429555"/>
            <a:ext cx="3850297" cy="954107"/>
          </a:xfrm>
          <a:prstGeom prst="rect">
            <a:avLst/>
          </a:prstGeom>
          <a:solidFill>
            <a:srgbClr val="FFFF00"/>
          </a:solid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全て取る必要はない</a:t>
            </a:r>
            <a:endParaRPr kumimoji="1"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２科目以上取れば良い</a:t>
            </a:r>
          </a:p>
        </p:txBody>
      </p:sp>
    </p:spTree>
    <p:extLst>
      <p:ext uri="{BB962C8B-B14F-4D97-AF65-F5344CB8AC3E}">
        <p14:creationId xmlns:p14="http://schemas.microsoft.com/office/powerpoint/2010/main" val="3072483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正方形/長方形 59"/>
          <p:cNvSpPr/>
          <p:nvPr/>
        </p:nvSpPr>
        <p:spPr>
          <a:xfrm>
            <a:off x="7465041" y="1523999"/>
            <a:ext cx="4648582" cy="3362961"/>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130633" y="1524000"/>
            <a:ext cx="7292352" cy="51380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pPr algn="ctr"/>
            <a:r>
              <a:rPr lang="ja-JP" altLang="en-US"/>
              <a:t>イノベの専門科目群と実践的演習等科目</a:t>
            </a:r>
            <a:endParaRPr kumimoji="1" lang="ja-JP" altLang="en-US"/>
          </a:p>
        </p:txBody>
      </p:sp>
      <p:sp>
        <p:nvSpPr>
          <p:cNvPr id="58" name="テキスト ボックス 57"/>
          <p:cNvSpPr txBox="1"/>
          <p:nvPr/>
        </p:nvSpPr>
        <p:spPr>
          <a:xfrm>
            <a:off x="1571548" y="1270984"/>
            <a:ext cx="4418462" cy="523220"/>
          </a:xfrm>
          <a:prstGeom prst="rect">
            <a:avLst/>
          </a:prstGeom>
          <a:solidFill>
            <a:schemeClr val="bg1"/>
          </a:solid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専門科目群</a:t>
            </a: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学科毎に整備</a:t>
            </a: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t>)</a:t>
            </a:r>
            <a:endParaRPr kumimoji="1" lang="ja-JP" altLang="en-US" sz="2800" b="1">
              <a:solidFill>
                <a:srgbClr val="0000CC"/>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9" name="テキスト ボックス 58"/>
          <p:cNvSpPr txBox="1"/>
          <p:nvPr/>
        </p:nvSpPr>
        <p:spPr>
          <a:xfrm>
            <a:off x="8208469" y="1270984"/>
            <a:ext cx="3246931" cy="523220"/>
          </a:xfrm>
          <a:prstGeom prst="rect">
            <a:avLst/>
          </a:prstGeom>
          <a:solidFill>
            <a:schemeClr val="bg1"/>
          </a:solidFill>
        </p:spPr>
        <p:txBody>
          <a:bodyPr wrap="square" rtlCol="0">
            <a:spAutoFit/>
          </a:bodyPr>
          <a:lstStyle/>
          <a:p>
            <a:pPr algn="ct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実践的演習等科目</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1" name="テキスト ボックス 10"/>
          <p:cNvSpPr txBox="1"/>
          <p:nvPr/>
        </p:nvSpPr>
        <p:spPr>
          <a:xfrm>
            <a:off x="7792182" y="1987193"/>
            <a:ext cx="4186409" cy="830997"/>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課題解決型演習（２年）</a:t>
            </a:r>
            <a:endParaRPr kumimoji="1" lang="en-US" altLang="ja-JP" sz="2400">
              <a:solidFill>
                <a:srgbClr val="0000CC"/>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buFont typeface="Arial" panose="020B0604020202020204" pitchFamily="34" charset="0"/>
              <a:buChar char="•"/>
            </a:pPr>
            <a:r>
              <a:rPr kumimoji="1" lang="ja-JP" altLang="en-US" sz="2400" b="1">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システム開発実践（３年）</a:t>
            </a:r>
            <a:endParaRPr kumimoji="1" lang="ja-JP" altLang="en-US" sz="240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9" name="表 48"/>
          <p:cNvGraphicFramePr>
            <a:graphicFrameLocks noGrp="1"/>
          </p:cNvGraphicFramePr>
          <p:nvPr/>
        </p:nvGraphicFramePr>
        <p:xfrm>
          <a:off x="199537" y="1760336"/>
          <a:ext cx="7162484" cy="4754880"/>
        </p:xfrm>
        <a:graphic>
          <a:graphicData uri="http://schemas.openxmlformats.org/drawingml/2006/table">
            <a:tbl>
              <a:tblPr firstRow="1" bandRow="1"/>
              <a:tblGrid>
                <a:gridCol w="1975168">
                  <a:extLst>
                    <a:ext uri="{9D8B030D-6E8A-4147-A177-3AD203B41FA5}">
                      <a16:colId xmlns:a16="http://schemas.microsoft.com/office/drawing/2014/main" val="20000"/>
                    </a:ext>
                  </a:extLst>
                </a:gridCol>
                <a:gridCol w="1490980">
                  <a:extLst>
                    <a:ext uri="{9D8B030D-6E8A-4147-A177-3AD203B41FA5}">
                      <a16:colId xmlns:a16="http://schemas.microsoft.com/office/drawing/2014/main" val="20001"/>
                    </a:ext>
                  </a:extLst>
                </a:gridCol>
                <a:gridCol w="1695768">
                  <a:extLst>
                    <a:ext uri="{9D8B030D-6E8A-4147-A177-3AD203B41FA5}">
                      <a16:colId xmlns:a16="http://schemas.microsoft.com/office/drawing/2014/main" val="20002"/>
                    </a:ext>
                  </a:extLst>
                </a:gridCol>
                <a:gridCol w="2000568">
                  <a:extLst>
                    <a:ext uri="{9D8B030D-6E8A-4147-A177-3AD203B41FA5}">
                      <a16:colId xmlns:a16="http://schemas.microsoft.com/office/drawing/2014/main" val="20003"/>
                    </a:ext>
                  </a:extLst>
                </a:gridCol>
              </a:tblGrid>
              <a:tr h="370840">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2400"/>
                        <a:t>情報工学</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2400"/>
                        <a:t>知能工学</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2400"/>
                        <a:t>システム</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2400"/>
                        <a:t>医用情報</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情報セキュリティ応用</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グラフ理論</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確率過程論</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バイオインフォマティクス１，２</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コンピュータシステム</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人工知能</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数値計算法</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量子力学、統計力学</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2"/>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リコンフィギャラブル</a:t>
                      </a:r>
                      <a:endParaRPr kumimoji="1" lang="en-US" altLang="ja-JP" sz="1400"/>
                    </a:p>
                    <a:p>
                      <a:pPr algn="ctr"/>
                      <a:r>
                        <a:rPr kumimoji="1" lang="ja-JP" altLang="en-US" sz="1400"/>
                        <a:t>コンピューティング</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感性情報処理</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メカトロニクス</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b="0"/>
                        <a:t>医用データサイエンス</a:t>
                      </a:r>
                      <a:endParaRPr kumimoji="1" lang="en-US" altLang="ja-JP" sz="1400" b="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2DEEF"/>
                    </a:solidFill>
                  </a:tcPr>
                </a:tc>
                <a:extLst>
                  <a:ext uri="{0D108BD9-81ED-4DB2-BD59-A6C34878D82A}">
                    <a16:rowId xmlns:a16="http://schemas.microsoft.com/office/drawing/2014/main" val="10003"/>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設計最適化手法</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機械学習</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画像情報処理</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a:t>ディジタル信号処理</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4"/>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ネットワーク設計</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データマイニング</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制御工学１</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a:t>制御工学</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5"/>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ネットワークソフトウェア</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情報検索</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ロボティクス１</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電気電子計測</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6"/>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ワイヤレスネットワーク</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画像情報処理</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ディジタル無線通信</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a:t>生体情報工学</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7"/>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ネットワーク基盤技術</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自然言語処理</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オペレーティング</a:t>
                      </a:r>
                      <a:endParaRPr kumimoji="1" lang="en-US" altLang="ja-JP" sz="1400"/>
                    </a:p>
                    <a:p>
                      <a:pPr algn="ctr"/>
                      <a:r>
                        <a:rPr kumimoji="1" lang="ja-JP" altLang="en-US" sz="1400"/>
                        <a:t>システム</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医用情報システム開発</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8"/>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センサシステム</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情報理論</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パターン認識</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a:t>医用情報通信工学</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9"/>
                  </a:ext>
                </a:extLst>
              </a:tr>
              <a:tr h="37084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トラフィック分析</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パターン認識</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ヒューマン</a:t>
                      </a:r>
                      <a:endParaRPr kumimoji="1" lang="en-US" altLang="ja-JP" sz="1400"/>
                    </a:p>
                    <a:p>
                      <a:pPr algn="ctr"/>
                      <a:r>
                        <a:rPr kumimoji="1" lang="ja-JP" altLang="en-US" sz="1400"/>
                        <a:t>インタフェース１</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400"/>
                        <a:t>医科学概論１，２</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10"/>
                  </a:ext>
                </a:extLst>
              </a:tr>
            </a:tbl>
          </a:graphicData>
        </a:graphic>
      </p:graphicFrame>
      <p:sp>
        <p:nvSpPr>
          <p:cNvPr id="12" name="テキスト ボックス 11">
            <a:extLst>
              <a:ext uri="{FF2B5EF4-FFF2-40B4-BE49-F238E27FC236}">
                <a16:creationId xmlns:a16="http://schemas.microsoft.com/office/drawing/2014/main" id="{BCB11D97-53D1-4B5B-AEFB-DB5654E3DF4F}"/>
              </a:ext>
            </a:extLst>
          </p:cNvPr>
          <p:cNvSpPr txBox="1"/>
          <p:nvPr/>
        </p:nvSpPr>
        <p:spPr>
          <a:xfrm>
            <a:off x="7738729" y="3142538"/>
            <a:ext cx="4186409" cy="1569660"/>
          </a:xfrm>
          <a:prstGeom prst="rect">
            <a:avLst/>
          </a:prstGeom>
          <a:solidFill>
            <a:srgbClr val="FFFF00"/>
          </a:solidFill>
        </p:spPr>
        <p:txBody>
          <a:bodyPr wrap="square" rtlCol="0">
            <a:spAutoFit/>
          </a:bodyPr>
          <a:lstStyle/>
          <a:p>
            <a:r>
              <a:rPr kumimoji="1" lang="ja-JP" altLang="en-US" sz="24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企業等から提示された課題にチャレンジ</a:t>
            </a:r>
            <a:r>
              <a:rPr kumimoji="1" lang="ja-JP" altLang="en-US" sz="2400">
                <a:latin typeface="メイリオ" panose="020B0604030504040204" pitchFamily="50" charset="-128"/>
                <a:ea typeface="メイリオ" panose="020B0604030504040204" pitchFamily="50" charset="-128"/>
                <a:cs typeface="メイリオ" panose="020B0604030504040204" pitchFamily="50" charset="-128"/>
              </a:rPr>
              <a:t>する実践的演習</a:t>
            </a:r>
            <a:endParaRPr kumimoji="1" lang="en-US" altLang="ja-JP" sz="240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a:latin typeface="メイリオ" panose="020B0604030504040204" pitchFamily="50" charset="-128"/>
                <a:ea typeface="メイリオ" panose="020B0604030504040204" pitchFamily="50" charset="-128"/>
                <a:cs typeface="メイリオ" panose="020B0604030504040204" pitchFamily="50" charset="-128"/>
              </a:rPr>
              <a:t>２つのうちどちらかが必要</a:t>
            </a:r>
          </a:p>
        </p:txBody>
      </p:sp>
      <p:sp>
        <p:nvSpPr>
          <p:cNvPr id="14" name="角丸四角形吹き出し 13"/>
          <p:cNvSpPr/>
          <p:nvPr/>
        </p:nvSpPr>
        <p:spPr>
          <a:xfrm>
            <a:off x="7631297" y="5407732"/>
            <a:ext cx="4305036" cy="1226974"/>
          </a:xfrm>
          <a:prstGeom prst="wedgeRoundRectCallout">
            <a:avLst>
              <a:gd name="adj1" fmla="val -54332"/>
              <a:gd name="adj2" fmla="val -83906"/>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kumimoji="1" lang="ja-JP" altLang="en-US" sz="2400" b="1">
                <a:solidFill>
                  <a:schemeClr val="tx1"/>
                </a:solidFill>
              </a:rPr>
              <a:t>３年次科目が多い</a:t>
            </a:r>
            <a:endParaRPr kumimoji="1" lang="en-US" altLang="ja-JP" sz="2400" b="1">
              <a:solidFill>
                <a:schemeClr val="tx1"/>
              </a:solidFill>
            </a:endParaRPr>
          </a:p>
          <a:p>
            <a:pPr marL="342900" indent="-342900">
              <a:buFont typeface="Arial" panose="020B0604020202020204" pitchFamily="34" charset="0"/>
              <a:buChar char="•"/>
            </a:pPr>
            <a:r>
              <a:rPr kumimoji="1" lang="ja-JP" altLang="en-US" sz="2400" b="1">
                <a:solidFill>
                  <a:srgbClr val="0000CC"/>
                </a:solidFill>
              </a:rPr>
              <a:t>科目シーケンス</a:t>
            </a:r>
            <a:r>
              <a:rPr kumimoji="1" lang="ja-JP" altLang="en-US" sz="2400" b="1">
                <a:solidFill>
                  <a:schemeClr val="tx1"/>
                </a:solidFill>
              </a:rPr>
              <a:t>を参照の上、基礎の科目を計画的に履修</a:t>
            </a:r>
            <a:endParaRPr kumimoji="1" lang="en-US" altLang="ja-JP" sz="2400" b="1">
              <a:solidFill>
                <a:schemeClr val="tx1"/>
              </a:solidFill>
            </a:endParaRPr>
          </a:p>
        </p:txBody>
      </p:sp>
    </p:spTree>
    <p:extLst>
      <p:ext uri="{BB962C8B-B14F-4D97-AF65-F5344CB8AC3E}">
        <p14:creationId xmlns:p14="http://schemas.microsoft.com/office/powerpoint/2010/main" val="323232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pPr algn="ctr"/>
            <a:r>
              <a:rPr lang="ja-JP" altLang="en-US"/>
              <a:t>イノベーション人材育成プログラム修了認定条件</a:t>
            </a:r>
            <a:endParaRPr kumimoji="1" lang="ja-JP" altLang="en-US"/>
          </a:p>
        </p:txBody>
      </p:sp>
      <p:sp>
        <p:nvSpPr>
          <p:cNvPr id="3" name="コンテンツ プレースホルダー 2"/>
          <p:cNvSpPr>
            <a:spLocks noGrp="1"/>
          </p:cNvSpPr>
          <p:nvPr>
            <p:ph idx="1"/>
          </p:nvPr>
        </p:nvSpPr>
        <p:spPr>
          <a:xfrm>
            <a:off x="282475" y="1429555"/>
            <a:ext cx="11642492" cy="5256318"/>
          </a:xfrm>
        </p:spPr>
        <p:txBody>
          <a:bodyPr>
            <a:normAutofit/>
          </a:bodyPr>
          <a:lstStyle/>
          <a:p>
            <a:pPr marL="514350" indent="-514350">
              <a:buClrTx/>
              <a:buFont typeface="+mj-lt"/>
              <a:buAutoNum type="arabicPeriod"/>
            </a:pPr>
            <a:r>
              <a:rPr lang="ja-JP" altLang="en-US" b="1">
                <a:solidFill>
                  <a:srgbClr val="996600"/>
                </a:solidFill>
                <a:latin typeface="メイリオ" panose="020B0604030504040204" pitchFamily="50" charset="-128"/>
                <a:ea typeface="メイリオ" panose="020B0604030504040204" pitchFamily="50" charset="-128"/>
              </a:rPr>
              <a:t>プログラム参加の申請</a:t>
            </a:r>
            <a:r>
              <a:rPr lang="ja-JP" altLang="en-US">
                <a:solidFill>
                  <a:schemeClr val="tx1"/>
                </a:solidFill>
                <a:latin typeface="メイリオ" panose="020B0604030504040204" pitchFamily="50" charset="-128"/>
                <a:ea typeface="メイリオ" panose="020B0604030504040204" pitchFamily="50" charset="-128"/>
              </a:rPr>
              <a:t>（</a:t>
            </a:r>
            <a:r>
              <a:rPr lang="ja-JP" altLang="en-US" b="1">
                <a:solidFill>
                  <a:srgbClr val="996600"/>
                </a:solidFill>
                <a:latin typeface="メイリオ" panose="020B0604030504040204" pitchFamily="50" charset="-128"/>
                <a:ea typeface="メイリオ" panose="020B0604030504040204" pitchFamily="50" charset="-128"/>
              </a:rPr>
              <a:t>１年後期</a:t>
            </a:r>
            <a:r>
              <a:rPr lang="ja-JP" altLang="en-US">
                <a:solidFill>
                  <a:schemeClr val="tx1"/>
                </a:solidFill>
                <a:latin typeface="メイリオ" panose="020B0604030504040204" pitchFamily="50" charset="-128"/>
                <a:ea typeface="メイリオ" panose="020B0604030504040204" pitchFamily="50" charset="-128"/>
              </a:rPr>
              <a:t>または</a:t>
            </a:r>
            <a:r>
              <a:rPr lang="ja-JP" altLang="en-US" b="1">
                <a:solidFill>
                  <a:srgbClr val="996600"/>
                </a:solidFill>
                <a:latin typeface="メイリオ" panose="020B0604030504040204" pitchFamily="50" charset="-128"/>
                <a:ea typeface="メイリオ" panose="020B0604030504040204" pitchFamily="50" charset="-128"/>
              </a:rPr>
              <a:t>２年前期</a:t>
            </a:r>
            <a:r>
              <a:rPr lang="ja-JP" altLang="en-US">
                <a:solidFill>
                  <a:schemeClr val="tx1"/>
                </a:solidFill>
                <a:latin typeface="メイリオ" panose="020B0604030504040204" pitchFamily="50" charset="-128"/>
                <a:ea typeface="メイリオ" panose="020B0604030504040204" pitchFamily="50" charset="-128"/>
              </a:rPr>
              <a:t>の履修登録時）</a:t>
            </a:r>
            <a:endParaRPr lang="en-US" altLang="ja-JP">
              <a:solidFill>
                <a:schemeClr val="tx1"/>
              </a:solidFill>
              <a:latin typeface="メイリオ" panose="020B0604030504040204" pitchFamily="50" charset="-128"/>
              <a:ea typeface="メイリオ" panose="020B0604030504040204" pitchFamily="50" charset="-128"/>
            </a:endParaRPr>
          </a:p>
          <a:p>
            <a:pPr marL="514350" indent="-514350">
              <a:buClrTx/>
              <a:buFont typeface="+mj-lt"/>
              <a:buAutoNum type="arabicPeriod"/>
            </a:pPr>
            <a:r>
              <a:rPr lang="ja-JP" altLang="en-US" b="1">
                <a:solidFill>
                  <a:srgbClr val="006600"/>
                </a:solidFill>
                <a:latin typeface="メイリオ" panose="020B0604030504040204" pitchFamily="50" charset="-128"/>
                <a:ea typeface="メイリオ" panose="020B0604030504040204" pitchFamily="50" charset="-128"/>
              </a:rPr>
              <a:t>共通科目群</a:t>
            </a:r>
            <a:r>
              <a:rPr lang="ja-JP" altLang="en-US">
                <a:latin typeface="メイリオ" panose="020B0604030504040204" pitchFamily="50" charset="-128"/>
                <a:ea typeface="メイリオ" panose="020B0604030504040204" pitchFamily="50" charset="-128"/>
              </a:rPr>
              <a:t>の全科目（</a:t>
            </a:r>
            <a:r>
              <a:rPr lang="ja-JP" altLang="en-US" b="1">
                <a:latin typeface="メイリオ" panose="020B0604030504040204" pitchFamily="50" charset="-128"/>
                <a:ea typeface="メイリオ" panose="020B0604030504040204" pitchFamily="50" charset="-128"/>
              </a:rPr>
              <a:t>６単位</a:t>
            </a:r>
            <a:r>
              <a:rPr lang="ja-JP" altLang="en-US">
                <a:latin typeface="メイリオ" panose="020B0604030504040204" pitchFamily="50" charset="-128"/>
                <a:ea typeface="メイリオ" panose="020B0604030504040204" pitchFamily="50" charset="-128"/>
              </a:rPr>
              <a:t>）を修得</a:t>
            </a:r>
            <a:endParaRPr lang="en-US" altLang="ja-JP">
              <a:latin typeface="メイリオ" panose="020B0604030504040204" pitchFamily="50" charset="-128"/>
              <a:ea typeface="メイリオ" panose="020B0604030504040204" pitchFamily="50" charset="-128"/>
            </a:endParaRPr>
          </a:p>
          <a:p>
            <a:pPr marL="514350" indent="-514350">
              <a:buClrTx/>
              <a:buFont typeface="+mj-lt"/>
              <a:buAutoNum type="arabicPeriod"/>
            </a:pPr>
            <a:r>
              <a:rPr lang="ja-JP" altLang="en-US" b="1">
                <a:solidFill>
                  <a:srgbClr val="0000CC"/>
                </a:solidFill>
                <a:latin typeface="メイリオ" panose="020B0604030504040204" pitchFamily="50" charset="-128"/>
                <a:ea typeface="メイリオ" panose="020B0604030504040204" pitchFamily="50" charset="-128"/>
              </a:rPr>
              <a:t>数学系科目群</a:t>
            </a:r>
            <a:r>
              <a:rPr lang="ja-JP" altLang="en-US">
                <a:latin typeface="メイリオ" panose="020B0604030504040204" pitchFamily="50" charset="-128"/>
                <a:ea typeface="メイリオ" panose="020B0604030504040204" pitchFamily="50" charset="-128"/>
              </a:rPr>
              <a:t>から</a:t>
            </a:r>
            <a:r>
              <a:rPr lang="en-US" altLang="ja-JP" b="1">
                <a:latin typeface="メイリオ" panose="020B0604030504040204" pitchFamily="50" charset="-128"/>
                <a:ea typeface="メイリオ" panose="020B0604030504040204" pitchFamily="50" charset="-128"/>
              </a:rPr>
              <a:t>14</a:t>
            </a:r>
            <a:r>
              <a:rPr lang="ja-JP" altLang="en-US" b="1">
                <a:latin typeface="メイリオ" panose="020B0604030504040204" pitchFamily="50" charset="-128"/>
                <a:ea typeface="メイリオ" panose="020B0604030504040204" pitchFamily="50" charset="-128"/>
              </a:rPr>
              <a:t>単位 </a:t>
            </a:r>
            <a:r>
              <a:rPr lang="ja-JP" altLang="en-US">
                <a:latin typeface="メイリオ" panose="020B0604030504040204" pitchFamily="50" charset="-128"/>
                <a:ea typeface="メイリオ" panose="020B0604030504040204" pitchFamily="50" charset="-128"/>
              </a:rPr>
              <a:t>または</a:t>
            </a:r>
            <a:br>
              <a:rPr lang="en-US" altLang="ja-JP">
                <a:latin typeface="メイリオ" panose="020B0604030504040204" pitchFamily="50" charset="-128"/>
                <a:ea typeface="メイリオ" panose="020B0604030504040204" pitchFamily="50" charset="-128"/>
              </a:rPr>
            </a:br>
            <a:r>
              <a:rPr lang="ja-JP" altLang="en-US" b="1">
                <a:solidFill>
                  <a:srgbClr val="C00000"/>
                </a:solidFill>
                <a:latin typeface="メイリオ" panose="020B0604030504040204" pitchFamily="50" charset="-128"/>
                <a:ea typeface="メイリオ" panose="020B0604030504040204" pitchFamily="50" charset="-128"/>
              </a:rPr>
              <a:t>プログラミング系科目群</a:t>
            </a:r>
            <a:r>
              <a:rPr lang="ja-JP" altLang="en-US">
                <a:latin typeface="メイリオ" panose="020B0604030504040204" pitchFamily="50" charset="-128"/>
                <a:ea typeface="メイリオ" panose="020B0604030504040204" pitchFamily="50" charset="-128"/>
              </a:rPr>
              <a:t>から</a:t>
            </a:r>
            <a:r>
              <a:rPr lang="en-US" altLang="ja-JP" b="1">
                <a:latin typeface="メイリオ" panose="020B0604030504040204" pitchFamily="50" charset="-128"/>
                <a:ea typeface="メイリオ" panose="020B0604030504040204" pitchFamily="50" charset="-128"/>
              </a:rPr>
              <a:t>14</a:t>
            </a:r>
            <a:r>
              <a:rPr lang="ja-JP" altLang="en-US" b="1">
                <a:latin typeface="メイリオ" panose="020B0604030504040204" pitchFamily="50" charset="-128"/>
                <a:ea typeface="メイリオ" panose="020B0604030504040204" pitchFamily="50" charset="-128"/>
              </a:rPr>
              <a:t>単位以上</a:t>
            </a:r>
            <a:r>
              <a:rPr lang="en-US" altLang="ja-JP" b="1">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を修得</a:t>
            </a:r>
            <a:endParaRPr lang="en-US" altLang="ja-JP">
              <a:latin typeface="メイリオ" panose="020B0604030504040204" pitchFamily="50" charset="-128"/>
              <a:ea typeface="メイリオ" panose="020B0604030504040204" pitchFamily="50" charset="-128"/>
            </a:endParaRPr>
          </a:p>
          <a:p>
            <a:pPr marL="514350" indent="-514350">
              <a:buClrTx/>
              <a:buFont typeface="+mj-lt"/>
              <a:buAutoNum type="arabicPeriod"/>
            </a:pPr>
            <a:r>
              <a:rPr lang="ja-JP" altLang="en-US">
                <a:latin typeface="メイリオ" panose="020B0604030504040204" pitchFamily="50" charset="-128"/>
                <a:ea typeface="メイリオ" panose="020B0604030504040204" pitchFamily="50" charset="-128"/>
              </a:rPr>
              <a:t>自学科の</a:t>
            </a:r>
            <a:r>
              <a:rPr lang="ja-JP" altLang="en-US" b="1">
                <a:latin typeface="メイリオ" panose="020B0604030504040204" pitchFamily="50" charset="-128"/>
                <a:ea typeface="メイリオ" panose="020B0604030504040204" pitchFamily="50" charset="-128"/>
              </a:rPr>
              <a:t>専門科目群</a:t>
            </a:r>
            <a:r>
              <a:rPr lang="ja-JP" altLang="en-US">
                <a:latin typeface="メイリオ" panose="020B0604030504040204" pitchFamily="50" charset="-128"/>
                <a:ea typeface="メイリオ" panose="020B0604030504040204" pitchFamily="50" charset="-128"/>
              </a:rPr>
              <a:t>の中から</a:t>
            </a:r>
            <a:r>
              <a:rPr lang="ja-JP" altLang="en-US" b="1">
                <a:latin typeface="メイリオ" panose="020B0604030504040204" pitchFamily="50" charset="-128"/>
                <a:ea typeface="メイリオ" panose="020B0604030504040204" pitchFamily="50" charset="-128"/>
              </a:rPr>
              <a:t>６単位以上</a:t>
            </a:r>
            <a:r>
              <a:rPr lang="ja-JP" altLang="en-US">
                <a:latin typeface="メイリオ" panose="020B0604030504040204" pitchFamily="50" charset="-128"/>
                <a:ea typeface="メイリオ" panose="020B0604030504040204" pitchFamily="50" charset="-128"/>
              </a:rPr>
              <a:t>を修得</a:t>
            </a:r>
            <a:endParaRPr lang="en-US" altLang="ja-JP">
              <a:latin typeface="メイリオ" panose="020B0604030504040204" pitchFamily="50" charset="-128"/>
              <a:ea typeface="メイリオ" panose="020B0604030504040204" pitchFamily="50" charset="-128"/>
            </a:endParaRPr>
          </a:p>
          <a:p>
            <a:pPr marL="514350" indent="-514350">
              <a:buClrTx/>
              <a:buFont typeface="+mj-lt"/>
              <a:buAutoNum type="arabicPeriod"/>
            </a:pPr>
            <a:r>
              <a:rPr lang="ja-JP" altLang="en-US" b="1">
                <a:solidFill>
                  <a:srgbClr val="660066"/>
                </a:solidFill>
                <a:latin typeface="メイリオ" panose="020B0604030504040204" pitchFamily="50" charset="-128"/>
                <a:ea typeface="メイリオ" panose="020B0604030504040204" pitchFamily="50" charset="-128"/>
              </a:rPr>
              <a:t>実践的演習</a:t>
            </a:r>
            <a:r>
              <a:rPr lang="ja-JP" altLang="en-US">
                <a:latin typeface="メイリオ" panose="020B0604030504040204" pitchFamily="50" charset="-128"/>
                <a:ea typeface="メイリオ" panose="020B0604030504040204" pitchFamily="50" charset="-128"/>
              </a:rPr>
              <a:t>等の科目</a:t>
            </a:r>
            <a:r>
              <a:rPr lang="ja-JP" altLang="en-US" b="1">
                <a:latin typeface="メイリオ" panose="020B0604030504040204" pitchFamily="50" charset="-128"/>
                <a:ea typeface="メイリオ" panose="020B0604030504040204" pitchFamily="50" charset="-128"/>
              </a:rPr>
              <a:t>１単位</a:t>
            </a:r>
            <a:r>
              <a:rPr lang="ja-JP" altLang="en-US">
                <a:latin typeface="メイリオ" panose="020B0604030504040204" pitchFamily="50" charset="-128"/>
                <a:ea typeface="メイリオ" panose="020B0604030504040204" pitchFamily="50" charset="-128"/>
              </a:rPr>
              <a:t>を修得</a:t>
            </a:r>
            <a:endParaRPr lang="en-US" altLang="ja-JP">
              <a:latin typeface="メイリオ" panose="020B0604030504040204" pitchFamily="50" charset="-128"/>
              <a:ea typeface="メイリオ" panose="020B0604030504040204" pitchFamily="50" charset="-128"/>
            </a:endParaRPr>
          </a:p>
        </p:txBody>
      </p:sp>
      <p:sp>
        <p:nvSpPr>
          <p:cNvPr id="4" name="角丸四角形 3"/>
          <p:cNvSpPr/>
          <p:nvPr/>
        </p:nvSpPr>
        <p:spPr>
          <a:xfrm>
            <a:off x="9010297" y="4178539"/>
            <a:ext cx="2476596" cy="826249"/>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a:t>合計</a:t>
            </a:r>
            <a:r>
              <a:rPr kumimoji="1" lang="en-US" altLang="ja-JP" sz="2400" b="1" u="sng"/>
              <a:t>27</a:t>
            </a:r>
            <a:r>
              <a:rPr kumimoji="1" lang="ja-JP" altLang="en-US" sz="2400" b="1" u="sng"/>
              <a:t>単位</a:t>
            </a:r>
            <a:r>
              <a:rPr kumimoji="1" lang="ja-JP" altLang="en-US" sz="2400" b="1"/>
              <a:t>以上で修了可能</a:t>
            </a:r>
          </a:p>
        </p:txBody>
      </p:sp>
      <p:sp>
        <p:nvSpPr>
          <p:cNvPr id="5" name="テキスト ボックス 4"/>
          <p:cNvSpPr txBox="1"/>
          <p:nvPr/>
        </p:nvSpPr>
        <p:spPr>
          <a:xfrm>
            <a:off x="705106" y="5177447"/>
            <a:ext cx="10781787" cy="1384995"/>
          </a:xfrm>
          <a:prstGeom prst="rect">
            <a:avLst/>
          </a:prstGeom>
          <a:solidFill>
            <a:srgbClr val="FFFF00"/>
          </a:solidFill>
          <a:ln>
            <a:solidFill>
              <a:schemeClr val="tx1"/>
            </a:solidFill>
          </a:ln>
        </p:spPr>
        <p:txBody>
          <a:bodyPr wrap="square" rtlCol="0">
            <a:spAutoFit/>
          </a:bodyPr>
          <a:lstStyle/>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通常の科目との重複も多いので、</a:t>
            </a: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少しの追加科目の修得で修了可能</a:t>
            </a:r>
            <a:endParaRPr kumimoji="1" lang="en-US" altLang="ja-JP" sz="2800" b="1">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意欲があれば誰でもチャレンジ可能（</a:t>
            </a: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得意分野の成績が大事</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2800" b="1">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プログラムはいつでも止められる（修了まで何年かかっても</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OK</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883406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8800" y="84137"/>
            <a:ext cx="11082338" cy="931864"/>
          </a:xfrm>
        </p:spPr>
        <p:txBody>
          <a:bodyPr>
            <a:noAutofit/>
          </a:bodyPr>
          <a:lstStyle/>
          <a:p>
            <a:r>
              <a:rPr lang="ja-JP" altLang="en-US" sz="3200"/>
              <a:t>イノベの制度を利用して早期進学（飛び級）で大学院入試を</a:t>
            </a:r>
            <a:br>
              <a:rPr lang="en-US" altLang="ja-JP" sz="3200"/>
            </a:br>
            <a:r>
              <a:rPr lang="ja-JP" altLang="en-US" sz="3200"/>
              <a:t>受験するには </a:t>
            </a:r>
            <a:r>
              <a:rPr lang="en-US" altLang="ja-JP" sz="3200"/>
              <a:t>(1)</a:t>
            </a:r>
            <a:br>
              <a:rPr lang="en-US" altLang="ja-JP" sz="3200"/>
            </a:br>
            <a:endParaRPr lang="ja-JP" altLang="en-US" sz="3200"/>
          </a:p>
        </p:txBody>
      </p:sp>
      <p:sp>
        <p:nvSpPr>
          <p:cNvPr id="3" name="コンテンツ プレースホルダー 2"/>
          <p:cNvSpPr>
            <a:spLocks noGrp="1"/>
          </p:cNvSpPr>
          <p:nvPr>
            <p:ph type="body" sz="quarter" idx="13"/>
          </p:nvPr>
        </p:nvSpPr>
        <p:spPr>
          <a:xfrm>
            <a:off x="559041" y="1283172"/>
            <a:ext cx="11082586" cy="5490322"/>
          </a:xfrm>
        </p:spPr>
        <p:txBody>
          <a:bodyPr>
            <a:noAutofit/>
          </a:bodyPr>
          <a:lstStyle/>
          <a:p>
            <a:pPr marL="0" indent="0">
              <a:lnSpc>
                <a:spcPct val="100000"/>
              </a:lnSpc>
              <a:buNone/>
            </a:pPr>
            <a:r>
              <a:rPr lang="ja-JP" altLang="en-US"/>
              <a:t>早期進学（飛び級）で大学院入試を受験するためには，出願前に事前審査を受けなければなりません．以下をすべて満たす人にその資格があります．</a:t>
            </a:r>
            <a:endParaRPr lang="en-US" altLang="ja-JP"/>
          </a:p>
          <a:p>
            <a:pPr marL="457200" indent="-457200">
              <a:lnSpc>
                <a:spcPct val="100000"/>
              </a:lnSpc>
              <a:buClrTx/>
              <a:buFont typeface="+mj-ea"/>
              <a:buAutoNum type="circleNumDbPlain"/>
            </a:pPr>
            <a:r>
              <a:rPr lang="en-US" altLang="ja-JP" sz="2400"/>
              <a:t>2</a:t>
            </a:r>
            <a:r>
              <a:rPr lang="ja-JP" altLang="en-US" sz="2400"/>
              <a:t>年次までに</a:t>
            </a:r>
            <a:r>
              <a:rPr lang="ja-JP" altLang="en-US" sz="2400" b="1">
                <a:solidFill>
                  <a:srgbClr val="0000CC"/>
                </a:solidFill>
              </a:rPr>
              <a:t>全学共通系科目の各区分および外国語系科目</a:t>
            </a:r>
            <a:r>
              <a:rPr lang="ja-JP" altLang="en-US" sz="2400"/>
              <a:t>について卒業要件を</a:t>
            </a:r>
            <a:br>
              <a:rPr lang="en-US" altLang="ja-JP" sz="2400"/>
            </a:br>
            <a:r>
              <a:rPr lang="ja-JP" altLang="en-US" sz="2400"/>
              <a:t>満たす単位数（合計が</a:t>
            </a:r>
            <a:r>
              <a:rPr lang="en-US" altLang="ja-JP" sz="2400"/>
              <a:t>33</a:t>
            </a:r>
            <a:r>
              <a:rPr lang="ja-JP" altLang="en-US" sz="2400"/>
              <a:t>単位以上）を修得していること</a:t>
            </a:r>
            <a:endParaRPr lang="en-US" altLang="ja-JP" sz="2400"/>
          </a:p>
          <a:p>
            <a:pPr marL="457200" indent="-457200">
              <a:lnSpc>
                <a:spcPct val="100000"/>
              </a:lnSpc>
              <a:buClrTx/>
              <a:buFont typeface="+mj-ea"/>
              <a:buAutoNum type="circleNumDbPlain"/>
            </a:pPr>
            <a:r>
              <a:rPr lang="en-US" altLang="ja-JP" sz="2400"/>
              <a:t>2</a:t>
            </a:r>
            <a:r>
              <a:rPr lang="ja-JP" altLang="en-US" sz="2400"/>
              <a:t>年次までに開講された</a:t>
            </a:r>
            <a:r>
              <a:rPr lang="ja-JP" altLang="en-US" sz="2400" b="1">
                <a:solidFill>
                  <a:srgbClr val="0000CC"/>
                </a:solidFill>
              </a:rPr>
              <a:t>学部の専門教育科目の必修科目</a:t>
            </a:r>
            <a:r>
              <a:rPr lang="ja-JP" altLang="en-US" sz="2400"/>
              <a:t>の単位をすべて修得</a:t>
            </a:r>
            <a:br>
              <a:rPr lang="en-US" altLang="ja-JP" sz="2400"/>
            </a:br>
            <a:r>
              <a:rPr lang="ja-JP" altLang="en-US" sz="2400"/>
              <a:t>していること</a:t>
            </a:r>
            <a:endParaRPr lang="en-US" altLang="ja-JP" sz="2400"/>
          </a:p>
          <a:p>
            <a:pPr marL="457200" indent="-457200">
              <a:lnSpc>
                <a:spcPct val="100000"/>
              </a:lnSpc>
              <a:buClrTx/>
              <a:buFont typeface="+mj-ea"/>
              <a:buAutoNum type="circleNumDbPlain"/>
            </a:pPr>
            <a:r>
              <a:rPr lang="en-US" altLang="ja-JP" sz="2400"/>
              <a:t>3</a:t>
            </a:r>
            <a:r>
              <a:rPr lang="ja-JP" altLang="en-US" sz="2400"/>
              <a:t>年次までに</a:t>
            </a:r>
            <a:r>
              <a:rPr lang="ja-JP" altLang="en-US" sz="2400" b="1">
                <a:solidFill>
                  <a:srgbClr val="0000CC"/>
                </a:solidFill>
              </a:rPr>
              <a:t>修得見込みの単位数</a:t>
            </a:r>
            <a:r>
              <a:rPr lang="ja-JP" altLang="en-US" sz="2400"/>
              <a:t>が，卒業要件単位数から</a:t>
            </a:r>
            <a:r>
              <a:rPr lang="en-US" altLang="ja-JP" sz="2400"/>
              <a:t>4</a:t>
            </a:r>
            <a:r>
              <a:rPr lang="ja-JP" altLang="en-US" sz="2400"/>
              <a:t>年次に開講される</a:t>
            </a:r>
            <a:br>
              <a:rPr lang="en-US" altLang="ja-JP" sz="2400"/>
            </a:br>
            <a:r>
              <a:rPr lang="ja-JP" altLang="en-US" sz="2400"/>
              <a:t>必修科目の単位数を除いた単位数以上であること</a:t>
            </a:r>
            <a:endParaRPr lang="en-US" altLang="ja-JP" sz="2400"/>
          </a:p>
          <a:p>
            <a:pPr marL="457200" indent="-457200">
              <a:lnSpc>
                <a:spcPct val="100000"/>
              </a:lnSpc>
              <a:buClrTx/>
              <a:buFont typeface="+mj-ea"/>
              <a:buAutoNum type="circleNumDbPlain"/>
            </a:pPr>
            <a:r>
              <a:rPr lang="ja-JP" altLang="en-US" sz="2400" b="1">
                <a:solidFill>
                  <a:srgbClr val="0000CC"/>
                </a:solidFill>
              </a:rPr>
              <a:t>イノベーション人材育成プログラムで優秀な成績を収めていること</a:t>
            </a:r>
            <a:endParaRPr lang="en-US" altLang="ja-JP" sz="2400" b="1">
              <a:solidFill>
                <a:srgbClr val="0000CC"/>
              </a:solidFill>
            </a:endParaRPr>
          </a:p>
          <a:p>
            <a:pPr marL="457200" indent="-457200">
              <a:lnSpc>
                <a:spcPct val="100000"/>
              </a:lnSpc>
              <a:buClrTx/>
              <a:buFont typeface="+mj-ea"/>
              <a:buAutoNum type="circleNumDbPlain"/>
            </a:pPr>
            <a:r>
              <a:rPr lang="ja-JP" altLang="en-US" sz="2400"/>
              <a:t>人物面で優れ，志望する専攻に対する</a:t>
            </a:r>
            <a:r>
              <a:rPr lang="ja-JP" altLang="en-US" sz="2400" b="1">
                <a:solidFill>
                  <a:srgbClr val="0000CC"/>
                </a:solidFill>
              </a:rPr>
              <a:t>熱意と適正</a:t>
            </a:r>
            <a:r>
              <a:rPr lang="ja-JP" altLang="en-US" sz="2400"/>
              <a:t>を有すると認められること</a:t>
            </a:r>
            <a:endParaRPr lang="en-US" altLang="ja-JP" sz="2400"/>
          </a:p>
        </p:txBody>
      </p:sp>
      <p:sp>
        <p:nvSpPr>
          <p:cNvPr id="8" name="正方形/長方形 7">
            <a:extLst>
              <a:ext uri="{FF2B5EF4-FFF2-40B4-BE49-F238E27FC236}">
                <a16:creationId xmlns:a16="http://schemas.microsoft.com/office/drawing/2014/main" id="{C7DC7907-50FC-D41D-4C0F-E4CE88E4E8B1}"/>
              </a:ext>
            </a:extLst>
          </p:cNvPr>
          <p:cNvSpPr/>
          <p:nvPr/>
        </p:nvSpPr>
        <p:spPr>
          <a:xfrm>
            <a:off x="481667" y="2308860"/>
            <a:ext cx="11228665" cy="3810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吹き出し: 角を丸めた四角形 8">
            <a:extLst>
              <a:ext uri="{FF2B5EF4-FFF2-40B4-BE49-F238E27FC236}">
                <a16:creationId xmlns:a16="http://schemas.microsoft.com/office/drawing/2014/main" id="{52C59057-D264-1C6B-CB0C-B54A797F8C01}"/>
              </a:ext>
            </a:extLst>
          </p:cNvPr>
          <p:cNvSpPr/>
          <p:nvPr/>
        </p:nvSpPr>
        <p:spPr>
          <a:xfrm>
            <a:off x="10257694" y="4747261"/>
            <a:ext cx="1560492" cy="681182"/>
          </a:xfrm>
          <a:prstGeom prst="wedgeRoundRectCallout">
            <a:avLst>
              <a:gd name="adj1" fmla="val -98898"/>
              <a:gd name="adj2" fmla="val 29889"/>
              <a:gd name="adj3" fmla="val 16667"/>
            </a:avLst>
          </a:prstGeom>
          <a:solidFill>
            <a:srgbClr val="FFFF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kumimoji="1" lang="ja-JP" altLang="en-US" sz="2000">
                <a:solidFill>
                  <a:schemeClr val="tx1"/>
                </a:solidFill>
              </a:rPr>
              <a:t>次ページで</a:t>
            </a:r>
            <a:br>
              <a:rPr kumimoji="1" lang="en-US" altLang="ja-JP" sz="2000">
                <a:solidFill>
                  <a:schemeClr val="tx1"/>
                </a:solidFill>
              </a:rPr>
            </a:br>
            <a:r>
              <a:rPr kumimoji="1" lang="ja-JP" altLang="en-US" sz="2000">
                <a:solidFill>
                  <a:schemeClr val="tx1"/>
                </a:solidFill>
              </a:rPr>
              <a:t>補足</a:t>
            </a:r>
          </a:p>
        </p:txBody>
      </p:sp>
      <p:sp>
        <p:nvSpPr>
          <p:cNvPr id="4" name="テキスト ボックス 3">
            <a:extLst>
              <a:ext uri="{FF2B5EF4-FFF2-40B4-BE49-F238E27FC236}">
                <a16:creationId xmlns:a16="http://schemas.microsoft.com/office/drawing/2014/main" id="{732C5241-334A-D7BC-D804-378166E8933B}"/>
              </a:ext>
            </a:extLst>
          </p:cNvPr>
          <p:cNvSpPr txBox="1"/>
          <p:nvPr/>
        </p:nvSpPr>
        <p:spPr>
          <a:xfrm>
            <a:off x="2668659" y="6162261"/>
            <a:ext cx="9049272" cy="646331"/>
          </a:xfrm>
          <a:prstGeom prst="rect">
            <a:avLst/>
          </a:prstGeom>
          <a:noFill/>
        </p:spPr>
        <p:txBody>
          <a:bodyPr wrap="none" rtlCol="0">
            <a:spAutoFit/>
          </a:bodyPr>
          <a:lstStyle/>
          <a:p>
            <a:r>
              <a:rPr kumimoji="1" lang="en-US" altLang="ja-JP">
                <a:solidFill>
                  <a:srgbClr val="FF0000"/>
                </a:solidFill>
              </a:rPr>
              <a:t>※</a:t>
            </a:r>
            <a:r>
              <a:rPr kumimoji="1" lang="ja-JP" altLang="en-US">
                <a:solidFill>
                  <a:srgbClr val="FF0000"/>
                </a:solidFill>
              </a:rPr>
              <a:t> これは大学院入試の募集要項に記載される内容です．年度により内容が一部変更になる</a:t>
            </a:r>
            <a:br>
              <a:rPr kumimoji="1" lang="en-US" altLang="ja-JP">
                <a:solidFill>
                  <a:srgbClr val="FF0000"/>
                </a:solidFill>
              </a:rPr>
            </a:br>
            <a:r>
              <a:rPr kumimoji="1" lang="ja-JP" altLang="en-US">
                <a:solidFill>
                  <a:srgbClr val="FF0000"/>
                </a:solidFill>
              </a:rPr>
              <a:t>     可能性もありますので，受験年度の募集要項をよく確認してください．</a:t>
            </a:r>
          </a:p>
        </p:txBody>
      </p:sp>
    </p:spTree>
    <p:extLst>
      <p:ext uri="{BB962C8B-B14F-4D97-AF65-F5344CB8AC3E}">
        <p14:creationId xmlns:p14="http://schemas.microsoft.com/office/powerpoint/2010/main" val="487937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8800" y="84137"/>
            <a:ext cx="11082338" cy="931864"/>
          </a:xfrm>
        </p:spPr>
        <p:txBody>
          <a:bodyPr>
            <a:noAutofit/>
          </a:bodyPr>
          <a:lstStyle/>
          <a:p>
            <a:r>
              <a:rPr lang="ja-JP" altLang="en-US" sz="3200"/>
              <a:t>イノベの制度を利用して早期進学（飛び級）で大学院入試を</a:t>
            </a:r>
            <a:br>
              <a:rPr lang="en-US" altLang="ja-JP" sz="3200"/>
            </a:br>
            <a:r>
              <a:rPr lang="ja-JP" altLang="en-US" sz="3200"/>
              <a:t>受験するには</a:t>
            </a:r>
            <a:r>
              <a:rPr lang="en-US" altLang="ja-JP" sz="3200"/>
              <a:t> (2)</a:t>
            </a:r>
            <a:br>
              <a:rPr lang="en-US" altLang="ja-JP" sz="3200"/>
            </a:br>
            <a:endParaRPr lang="ja-JP" altLang="en-US" sz="3200"/>
          </a:p>
        </p:txBody>
      </p:sp>
      <p:sp>
        <p:nvSpPr>
          <p:cNvPr id="3" name="コンテンツ プレースホルダー 2"/>
          <p:cNvSpPr>
            <a:spLocks noGrp="1"/>
          </p:cNvSpPr>
          <p:nvPr>
            <p:ph type="body" sz="quarter" idx="13"/>
          </p:nvPr>
        </p:nvSpPr>
        <p:spPr>
          <a:xfrm>
            <a:off x="559041" y="1283172"/>
            <a:ext cx="11082586" cy="5490322"/>
          </a:xfrm>
        </p:spPr>
        <p:txBody>
          <a:bodyPr>
            <a:normAutofit/>
          </a:bodyPr>
          <a:lstStyle/>
          <a:p>
            <a:pPr marL="0" indent="0">
              <a:lnSpc>
                <a:spcPct val="100000"/>
              </a:lnSpc>
              <a:buNone/>
            </a:pPr>
            <a:r>
              <a:rPr lang="ja-JP" altLang="en-US"/>
              <a:t>前ページ④「イノベで優秀」は，以下をすべて満たす見込みがあるか</a:t>
            </a:r>
            <a:br>
              <a:rPr lang="en-US" altLang="ja-JP"/>
            </a:br>
            <a:r>
              <a:rPr lang="ja-JP" altLang="en-US"/>
              <a:t>どうかで評価されます</a:t>
            </a:r>
            <a:br>
              <a:rPr lang="en-US" altLang="ja-JP" sz="2400"/>
            </a:br>
            <a:endParaRPr lang="en-US" altLang="ja-JP"/>
          </a:p>
          <a:p>
            <a:pPr marL="914400" lvl="1" indent="-457200">
              <a:lnSpc>
                <a:spcPct val="100000"/>
              </a:lnSpc>
              <a:buFont typeface="+mj-lt"/>
              <a:buAutoNum type="alphaLcPeriod"/>
            </a:pPr>
            <a:r>
              <a:rPr lang="ja-JP" altLang="en-US" b="1">
                <a:solidFill>
                  <a:srgbClr val="0000CC"/>
                </a:solidFill>
              </a:rPr>
              <a:t>大学入学後</a:t>
            </a:r>
            <a:r>
              <a:rPr lang="ja-JP" altLang="en-US"/>
              <a:t>（休学期間を除き）</a:t>
            </a:r>
            <a:r>
              <a:rPr lang="ja-JP" altLang="en-US" b="1">
                <a:solidFill>
                  <a:srgbClr val="0000CC"/>
                </a:solidFill>
              </a:rPr>
              <a:t>３年間</a:t>
            </a:r>
            <a:r>
              <a:rPr lang="ja-JP" altLang="en-US"/>
              <a:t>でイノベ修了見込みであること</a:t>
            </a:r>
            <a:endParaRPr lang="en-US" altLang="ja-JP"/>
          </a:p>
          <a:p>
            <a:pPr marL="914400" lvl="1" indent="-457200">
              <a:lnSpc>
                <a:spcPct val="100000"/>
              </a:lnSpc>
              <a:buFont typeface="+mj-lt"/>
              <a:buAutoNum type="alphaLcPeriod"/>
            </a:pPr>
            <a:r>
              <a:rPr lang="ja-JP" altLang="en-US"/>
              <a:t>イノベ科目（共通科目群，数学系科目群かプログラム系科目群のどちらか一方，専門科目群，実践的演習等科目）のうちで</a:t>
            </a:r>
            <a:r>
              <a:rPr lang="ja-JP" altLang="en-US" b="1">
                <a:solidFill>
                  <a:srgbClr val="0000CC"/>
                </a:solidFill>
              </a:rPr>
              <a:t>５科目以上で「秀」</a:t>
            </a:r>
            <a:r>
              <a:rPr lang="ja-JP" altLang="en-US"/>
              <a:t>の成績を修めて</a:t>
            </a:r>
            <a:br>
              <a:rPr lang="en-US" altLang="ja-JP"/>
            </a:br>
            <a:r>
              <a:rPr lang="ja-JP" altLang="en-US"/>
              <a:t>いること</a:t>
            </a:r>
            <a:endParaRPr lang="en-US" altLang="ja-JP" b="1">
              <a:solidFill>
                <a:srgbClr val="0070C0"/>
              </a:solidFill>
            </a:endParaRPr>
          </a:p>
          <a:p>
            <a:pPr marL="914400" lvl="1" indent="-457200">
              <a:lnSpc>
                <a:spcPct val="100000"/>
              </a:lnSpc>
              <a:buFont typeface="+mj-lt"/>
              <a:buAutoNum type="alphaLcPeriod"/>
            </a:pPr>
            <a:r>
              <a:rPr lang="ja-JP" altLang="en-US" b="1">
                <a:solidFill>
                  <a:srgbClr val="0000CC"/>
                </a:solidFill>
              </a:rPr>
              <a:t>必修の実験をすべて「優」以上</a:t>
            </a:r>
            <a:r>
              <a:rPr lang="ja-JP" altLang="en-US"/>
              <a:t>の成績で修めていること</a:t>
            </a:r>
            <a:endParaRPr lang="en-US" altLang="ja-JP"/>
          </a:p>
          <a:p>
            <a:pPr>
              <a:lnSpc>
                <a:spcPct val="100000"/>
              </a:lnSpc>
            </a:pPr>
            <a:endParaRPr lang="en-US" altLang="ja-JP" sz="2400"/>
          </a:p>
        </p:txBody>
      </p:sp>
      <p:sp>
        <p:nvSpPr>
          <p:cNvPr id="4" name="正方形/長方形 3">
            <a:extLst>
              <a:ext uri="{FF2B5EF4-FFF2-40B4-BE49-F238E27FC236}">
                <a16:creationId xmlns:a16="http://schemas.microsoft.com/office/drawing/2014/main" id="{74290948-35BD-A371-F761-DAAD20F915AE}"/>
              </a:ext>
            </a:extLst>
          </p:cNvPr>
          <p:cNvSpPr/>
          <p:nvPr/>
        </p:nvSpPr>
        <p:spPr>
          <a:xfrm>
            <a:off x="830581" y="2575560"/>
            <a:ext cx="10950708" cy="22353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5576F27-30B0-B2C4-7B0E-56F0A2DB2FF4}"/>
              </a:ext>
            </a:extLst>
          </p:cNvPr>
          <p:cNvSpPr txBox="1"/>
          <p:nvPr/>
        </p:nvSpPr>
        <p:spPr>
          <a:xfrm>
            <a:off x="1935480" y="6128086"/>
            <a:ext cx="8320086" cy="523220"/>
          </a:xfrm>
          <a:prstGeom prst="rect">
            <a:avLst/>
          </a:prstGeom>
          <a:noFill/>
          <a:ln>
            <a:noFill/>
          </a:ln>
        </p:spPr>
        <p:txBody>
          <a:bodyPr wrap="square" rtlCol="0">
            <a:spAutoFit/>
          </a:bodyPr>
          <a:lstStyle/>
          <a:p>
            <a:pPr algn="ctr"/>
            <a:r>
              <a:rPr kumimoji="1" lang="ja-JP" altLang="en-US" sz="2800">
                <a:latin typeface="+mn-ea"/>
                <a:cs typeface="Meiryo UI" panose="020B0604030504040204" pitchFamily="50" charset="-128"/>
              </a:rPr>
              <a:t>詳しく知りたい人は教務委員に問い合わせてください</a:t>
            </a:r>
          </a:p>
        </p:txBody>
      </p:sp>
      <p:sp>
        <p:nvSpPr>
          <p:cNvPr id="6" name="テキスト ボックス 5">
            <a:extLst>
              <a:ext uri="{FF2B5EF4-FFF2-40B4-BE49-F238E27FC236}">
                <a16:creationId xmlns:a16="http://schemas.microsoft.com/office/drawing/2014/main" id="{CC7C089B-2447-3577-EDBA-97286B51FB1D}"/>
              </a:ext>
            </a:extLst>
          </p:cNvPr>
          <p:cNvSpPr txBox="1"/>
          <p:nvPr/>
        </p:nvSpPr>
        <p:spPr>
          <a:xfrm>
            <a:off x="2052085" y="5005191"/>
            <a:ext cx="8087830" cy="954107"/>
          </a:xfrm>
          <a:prstGeom prst="rect">
            <a:avLst/>
          </a:prstGeom>
          <a:solidFill>
            <a:srgbClr val="FFFF00"/>
          </a:solidFill>
          <a:ln>
            <a:solidFill>
              <a:schemeClr val="tx1"/>
            </a:solidFill>
          </a:ln>
        </p:spPr>
        <p:txBody>
          <a:bodyPr wrap="square" rtlCol="0">
            <a:spAutoFit/>
          </a:bodyPr>
          <a:lstStyle/>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大学院へは推薦入試で（</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奨学金の対象</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卒業はしないが</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rPr>
              <a:t>学位の取得は可能</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（卒業と同等）</a:t>
            </a:r>
            <a:endPar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789432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目指せ！ひろしま地域リーダー</a:t>
            </a:r>
            <a:endParaRPr kumimoji="1" lang="ja-JP" altLang="en-US"/>
          </a:p>
        </p:txBody>
      </p:sp>
      <p:sp>
        <p:nvSpPr>
          <p:cNvPr id="28" name="テキスト ボックス 27"/>
          <p:cNvSpPr txBox="1"/>
          <p:nvPr/>
        </p:nvSpPr>
        <p:spPr>
          <a:xfrm>
            <a:off x="504500" y="1909556"/>
            <a:ext cx="11195273" cy="461665"/>
          </a:xfrm>
          <a:prstGeom prst="rect">
            <a:avLst/>
          </a:prstGeom>
          <a:noFill/>
        </p:spPr>
        <p:txBody>
          <a:bodyPr wrap="square" rtlCol="0">
            <a:spAutoFit/>
          </a:bodyPr>
          <a:lstStyle/>
          <a:p>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地域に愛着・誇りを持ち、地域の発展に貢献する人材を育成する</a:t>
            </a:r>
            <a:r>
              <a:rPr kumimoji="1" lang="ja-JP" altLang="en-US" sz="2400" b="1">
                <a:solidFill>
                  <a:srgbClr val="0000CC"/>
                </a:solidFill>
                <a:latin typeface="メイリオ" panose="020B0604030504040204" pitchFamily="50" charset="-128"/>
                <a:ea typeface="メイリオ" panose="020B0604030504040204" pitchFamily="50" charset="-128"/>
                <a:cs typeface="Meiryo UI" panose="020B0604030504040204" pitchFamily="50" charset="-128"/>
              </a:rPr>
              <a:t>教育プログラム</a:t>
            </a:r>
          </a:p>
        </p:txBody>
      </p:sp>
      <p:sp>
        <p:nvSpPr>
          <p:cNvPr id="14" name="正方形/長方形 13"/>
          <p:cNvSpPr/>
          <p:nvPr/>
        </p:nvSpPr>
        <p:spPr>
          <a:xfrm>
            <a:off x="610575" y="1339546"/>
            <a:ext cx="5553159" cy="512448"/>
          </a:xfrm>
          <a:prstGeom prst="rect">
            <a:avLst/>
          </a:prstGeom>
          <a:noFill/>
        </p:spPr>
        <p:txBody>
          <a:bodyPr wrap="square" lIns="0" tIns="0" rIns="0" bIns="0" anchor="ctr" anchorCtr="0">
            <a:spAutoFit/>
          </a:bodyPr>
          <a:lstStyle/>
          <a:p>
            <a:pPr fontAlgn="ctr">
              <a:lnSpc>
                <a:spcPct val="90000"/>
              </a:lnSpc>
            </a:pPr>
            <a:r>
              <a:rPr lang="ja-JP" altLang="en-US" sz="3600" b="1">
                <a:solidFill>
                  <a:srgbClr val="0000CC"/>
                </a:solidFill>
                <a:latin typeface="Meiryo" panose="020B0604030504040204" pitchFamily="34" charset="-128"/>
                <a:ea typeface="Meiryo" panose="020B0604030504040204" pitchFamily="34" charset="-128"/>
                <a:cs typeface="メイリオ" panose="020B0604030504040204" pitchFamily="50" charset="-128"/>
              </a:rPr>
              <a:t>地域志向特定プログラム</a:t>
            </a:r>
          </a:p>
        </p:txBody>
      </p:sp>
      <p:sp>
        <p:nvSpPr>
          <p:cNvPr id="3" name="テキスト ボックス 2"/>
          <p:cNvSpPr txBox="1"/>
          <p:nvPr/>
        </p:nvSpPr>
        <p:spPr>
          <a:xfrm>
            <a:off x="808402" y="2729841"/>
            <a:ext cx="10597773" cy="2031325"/>
          </a:xfrm>
          <a:prstGeom prst="rect">
            <a:avLst/>
          </a:prstGeom>
          <a:solidFill>
            <a:srgbClr val="FFFF00"/>
          </a:solidFill>
          <a:ln>
            <a:solidFill>
              <a:schemeClr val="tx1"/>
            </a:solidFill>
          </a:ln>
        </p:spPr>
        <p:txBody>
          <a:bodyPr wrap="none" rtlCol="0">
            <a:spAutoFit/>
          </a:bodyPr>
          <a:lstStyle/>
          <a:p>
            <a:pPr algn="ctr">
              <a:lnSpc>
                <a:spcPct val="150000"/>
              </a:lnSpc>
            </a:pPr>
            <a:r>
              <a:rPr kumimoji="1" lang="ja-JP" altLang="en-US" sz="2800" b="1" u="sng">
                <a:latin typeface="メイリオ" panose="020B0604030504040204" pitchFamily="50" charset="-128"/>
                <a:ea typeface="メイリオ" panose="020B0604030504040204" pitchFamily="50" charset="-128"/>
                <a:cs typeface="メイリオ" panose="020B0604030504040204" pitchFamily="50" charset="-128"/>
              </a:rPr>
              <a:t>地域志向特定プログラム修了</a:t>
            </a:r>
            <a:r>
              <a:rPr kumimoji="1" lang="ja-JP" altLang="en-US" sz="2800" u="sng">
                <a:latin typeface="メイリオ" panose="020B0604030504040204" pitchFamily="50" charset="-128"/>
                <a:ea typeface="メイリオ" panose="020B0604030504040204" pitchFamily="50" charset="-128"/>
                <a:cs typeface="メイリオ" panose="020B0604030504040204" pitchFamily="50" charset="-128"/>
              </a:rPr>
              <a:t>　＋　</a:t>
            </a:r>
            <a:r>
              <a:rPr kumimoji="1" lang="ja-JP" altLang="en-US" sz="2800" b="1" u="sng">
                <a:latin typeface="メイリオ" panose="020B0604030504040204" pitchFamily="50" charset="-128"/>
                <a:ea typeface="メイリオ" panose="020B0604030504040204" pitchFamily="50" charset="-128"/>
                <a:cs typeface="メイリオ" panose="020B0604030504040204" pitchFamily="50" charset="-128"/>
              </a:rPr>
              <a:t>地域貢献テーマ</a:t>
            </a:r>
            <a:r>
              <a:rPr kumimoji="1" lang="ja-JP" altLang="en-US" sz="2800" u="sng">
                <a:latin typeface="メイリオ" panose="020B0604030504040204" pitchFamily="50" charset="-128"/>
                <a:ea typeface="メイリオ" panose="020B0604030504040204" pitchFamily="50" charset="-128"/>
                <a:cs typeface="メイリオ" panose="020B0604030504040204" pitchFamily="50" charset="-128"/>
              </a:rPr>
              <a:t>での卒業研究</a:t>
            </a:r>
            <a:endParaRPr kumimoji="1" lang="en-US" altLang="ja-JP" sz="2800" u="sng">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50000"/>
              </a:lnSpc>
            </a:pPr>
            <a:r>
              <a:rPr kumimoji="1" lang="en-US" altLang="ja-JP" sz="2800">
                <a:latin typeface="メイリオ" panose="020B0604030504040204" pitchFamily="50" charset="-128"/>
                <a:ea typeface="メイリオ" panose="020B0604030504040204" pitchFamily="50" charset="-128"/>
                <a:cs typeface="メイリオ" panose="020B0604030504040204" pitchFamily="50" charset="-128"/>
              </a:rPr>
              <a:t>||</a:t>
            </a:r>
          </a:p>
          <a:p>
            <a:pPr algn="ctr">
              <a:lnSpc>
                <a:spcPct val="150000"/>
              </a:lnSpc>
            </a:pPr>
            <a:r>
              <a:rPr kumimoji="1" lang="ja-JP" altLang="en-US" sz="2800" b="1">
                <a:solidFill>
                  <a:srgbClr val="0000CC"/>
                </a:solidFill>
                <a:latin typeface="メイリオ" panose="020B0604030504040204" pitchFamily="50" charset="-128"/>
                <a:ea typeface="メイリオ" panose="020B0604030504040204" pitchFamily="50" charset="-128"/>
                <a:cs typeface="メイリオ" panose="020B0604030504040204" pitchFamily="50" charset="-128"/>
              </a:rPr>
              <a:t>ひろしま地域リーダー</a:t>
            </a:r>
            <a:r>
              <a:rPr kumimoji="1" lang="ja-JP" altLang="en-US" sz="2800">
                <a:latin typeface="メイリオ" panose="020B0604030504040204" pitchFamily="50" charset="-128"/>
                <a:ea typeface="メイリオ" panose="020B0604030504040204" pitchFamily="50" charset="-128"/>
                <a:cs typeface="メイリオ" panose="020B0604030504040204" pitchFamily="50" charset="-128"/>
              </a:rPr>
              <a:t>の称号！</a:t>
            </a:r>
          </a:p>
        </p:txBody>
      </p:sp>
      <p:sp>
        <p:nvSpPr>
          <p:cNvPr id="17" name="角丸四角形吹き出し 16"/>
          <p:cNvSpPr/>
          <p:nvPr/>
        </p:nvSpPr>
        <p:spPr>
          <a:xfrm>
            <a:off x="3535964" y="5119786"/>
            <a:ext cx="5135875" cy="901899"/>
          </a:xfrm>
          <a:prstGeom prst="wedgeRoundRectCallout">
            <a:avLst>
              <a:gd name="adj1" fmla="val 4038"/>
              <a:gd name="adj2" fmla="val -108207"/>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イノベーション人材育成プログラムへのちょい足しで同時に取れちゃう？</a:t>
            </a:r>
          </a:p>
        </p:txBody>
      </p:sp>
    </p:spTree>
    <p:extLst>
      <p:ext uri="{BB962C8B-B14F-4D97-AF65-F5344CB8AC3E}">
        <p14:creationId xmlns:p14="http://schemas.microsoft.com/office/powerpoint/2010/main" val="30659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lang="ja-JP" altLang="en-US"/>
              <a:t>地域志向特定プログラム修了認定条件</a:t>
            </a:r>
            <a:endParaRPr kumimoji="1" lang="ja-JP" altLang="en-US"/>
          </a:p>
        </p:txBody>
      </p:sp>
      <p:sp>
        <p:nvSpPr>
          <p:cNvPr id="3" name="コンテンツ プレースホルダー 2"/>
          <p:cNvSpPr>
            <a:spLocks noGrp="1"/>
          </p:cNvSpPr>
          <p:nvPr>
            <p:ph idx="1"/>
          </p:nvPr>
        </p:nvSpPr>
        <p:spPr>
          <a:xfrm>
            <a:off x="901825" y="2047709"/>
            <a:ext cx="10388345" cy="2027580"/>
          </a:xfrm>
          <a:ln>
            <a:solidFill>
              <a:schemeClr val="tx1"/>
            </a:solidFill>
          </a:ln>
        </p:spPr>
        <p:txBody>
          <a:bodyPr>
            <a:normAutofit/>
          </a:bodyPr>
          <a:lstStyle/>
          <a:p>
            <a:pPr marL="514350" indent="-514350">
              <a:buClrTx/>
              <a:buFont typeface="+mj-lt"/>
              <a:buAutoNum type="alphaUcParenR"/>
            </a:pPr>
            <a:r>
              <a:rPr lang="ja-JP" altLang="en-US" b="1">
                <a:solidFill>
                  <a:srgbClr val="996600"/>
                </a:solidFill>
                <a:latin typeface="メイリオ" panose="020B0604030504040204" pitchFamily="50" charset="-128"/>
                <a:ea typeface="メイリオ" panose="020B0604030504040204" pitchFamily="50" charset="-128"/>
              </a:rPr>
              <a:t>広島・地域志向科目群</a:t>
            </a:r>
            <a:r>
              <a:rPr lang="ja-JP" altLang="en-US">
                <a:latin typeface="メイリオ" panose="020B0604030504040204" pitchFamily="50" charset="-128"/>
                <a:ea typeface="メイリオ" panose="020B0604030504040204" pitchFamily="50" charset="-128"/>
              </a:rPr>
              <a:t>から</a:t>
            </a:r>
            <a:r>
              <a:rPr lang="ja-JP" altLang="en-US" b="1">
                <a:latin typeface="メイリオ" panose="020B0604030504040204" pitchFamily="50" charset="-128"/>
                <a:ea typeface="メイリオ" panose="020B0604030504040204" pitchFamily="50" charset="-128"/>
              </a:rPr>
              <a:t>４単位以上</a:t>
            </a:r>
            <a:endParaRPr lang="en-US" altLang="ja-JP" b="1">
              <a:latin typeface="メイリオ" panose="020B0604030504040204" pitchFamily="50" charset="-128"/>
              <a:ea typeface="メイリオ" panose="020B0604030504040204" pitchFamily="50" charset="-128"/>
            </a:endParaRPr>
          </a:p>
          <a:p>
            <a:pPr marL="514350" indent="-514350">
              <a:buClrTx/>
              <a:buFont typeface="+mj-lt"/>
              <a:buAutoNum type="alphaUcParenR"/>
            </a:pPr>
            <a:r>
              <a:rPr lang="ja-JP" altLang="en-US" b="1">
                <a:solidFill>
                  <a:srgbClr val="006600"/>
                </a:solidFill>
                <a:latin typeface="メイリオ" panose="020B0604030504040204" pitchFamily="50" charset="-128"/>
                <a:ea typeface="メイリオ" panose="020B0604030504040204" pitchFamily="50" charset="-128"/>
              </a:rPr>
              <a:t>「地域課題演習」</a:t>
            </a:r>
            <a:r>
              <a:rPr lang="ja-JP" altLang="en-US">
                <a:latin typeface="メイリオ" panose="020B0604030504040204" pitchFamily="50" charset="-128"/>
                <a:ea typeface="メイリオ" panose="020B0604030504040204" pitchFamily="50" charset="-128"/>
              </a:rPr>
              <a:t>または</a:t>
            </a:r>
            <a:r>
              <a:rPr lang="ja-JP" altLang="en-US" b="1">
                <a:solidFill>
                  <a:srgbClr val="006600"/>
                </a:solidFill>
                <a:latin typeface="メイリオ" panose="020B0604030504040204" pitchFamily="50" charset="-128"/>
                <a:ea typeface="メイリオ" panose="020B0604030504040204" pitchFamily="50" charset="-128"/>
              </a:rPr>
              <a:t>「</a:t>
            </a:r>
            <a:r>
              <a:rPr lang="ja-JP" altLang="en-US" b="1" u="sng">
                <a:solidFill>
                  <a:srgbClr val="006600"/>
                </a:solidFill>
                <a:latin typeface="メイリオ" panose="020B0604030504040204" pitchFamily="50" charset="-128"/>
                <a:ea typeface="メイリオ" panose="020B0604030504040204" pitchFamily="50" charset="-128"/>
              </a:rPr>
              <a:t>課題解決型演習</a:t>
            </a:r>
            <a:r>
              <a:rPr lang="ja-JP" altLang="en-US" b="1">
                <a:solidFill>
                  <a:srgbClr val="006600"/>
                </a:solidFill>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から</a:t>
            </a:r>
            <a:r>
              <a:rPr lang="ja-JP" altLang="en-US" b="1">
                <a:latin typeface="メイリオ" panose="020B0604030504040204" pitchFamily="50" charset="-128"/>
                <a:ea typeface="メイリオ" panose="020B0604030504040204" pitchFamily="50" charset="-128"/>
              </a:rPr>
              <a:t>１単位以上</a:t>
            </a:r>
            <a:endParaRPr lang="en-US" altLang="ja-JP">
              <a:latin typeface="メイリオ" panose="020B0604030504040204" pitchFamily="50" charset="-128"/>
              <a:ea typeface="メイリオ" panose="020B0604030504040204" pitchFamily="50" charset="-128"/>
            </a:endParaRPr>
          </a:p>
          <a:p>
            <a:pPr marL="514350" indent="-514350">
              <a:buClrTx/>
              <a:buFont typeface="+mj-lt"/>
              <a:buAutoNum type="alphaUcParenR"/>
            </a:pPr>
            <a:r>
              <a:rPr lang="ja-JP" altLang="en-US" b="1">
                <a:solidFill>
                  <a:srgbClr val="0000CC"/>
                </a:solidFill>
                <a:latin typeface="メイリオ" panose="020B0604030504040204" pitchFamily="50" charset="-128"/>
                <a:ea typeface="メイリオ" panose="020B0604030504040204" pitchFamily="50" charset="-128"/>
              </a:rPr>
              <a:t>「観光情報学」</a:t>
            </a:r>
            <a:r>
              <a:rPr lang="ja-JP" altLang="en-US">
                <a:latin typeface="メイリオ" panose="020B0604030504040204" pitchFamily="50" charset="-128"/>
                <a:ea typeface="メイリオ" panose="020B0604030504040204" pitchFamily="50" charset="-128"/>
              </a:rPr>
              <a:t>または</a:t>
            </a:r>
            <a:r>
              <a:rPr lang="ja-JP" altLang="en-US" b="1">
                <a:solidFill>
                  <a:srgbClr val="0000CC"/>
                </a:solidFill>
                <a:latin typeface="メイリオ" panose="020B0604030504040204" pitchFamily="50" charset="-128"/>
                <a:ea typeface="メイリオ" panose="020B0604030504040204" pitchFamily="50" charset="-128"/>
              </a:rPr>
              <a:t>「</a:t>
            </a:r>
            <a:r>
              <a:rPr lang="ja-JP" altLang="en-US" b="1" u="sng">
                <a:solidFill>
                  <a:srgbClr val="0000CC"/>
                </a:solidFill>
                <a:latin typeface="メイリオ" panose="020B0604030504040204" pitchFamily="50" charset="-128"/>
                <a:ea typeface="メイリオ" panose="020B0604030504040204" pitchFamily="50" charset="-128"/>
              </a:rPr>
              <a:t>システム開発実践</a:t>
            </a:r>
            <a:r>
              <a:rPr lang="ja-JP" altLang="en-US" b="1">
                <a:solidFill>
                  <a:srgbClr val="0000CC"/>
                </a:solidFill>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から</a:t>
            </a:r>
            <a:r>
              <a:rPr lang="ja-JP" altLang="en-US" b="1">
                <a:latin typeface="メイリオ" panose="020B0604030504040204" pitchFamily="50" charset="-128"/>
                <a:ea typeface="メイリオ" panose="020B0604030504040204" pitchFamily="50" charset="-128"/>
              </a:rPr>
              <a:t>２単位以上</a:t>
            </a:r>
            <a:endParaRPr lang="en-US" altLang="ja-JP">
              <a:latin typeface="メイリオ" panose="020B0604030504040204" pitchFamily="50" charset="-128"/>
              <a:ea typeface="メイリオ" panose="020B0604030504040204" pitchFamily="50" charset="-128"/>
            </a:endParaRPr>
          </a:p>
        </p:txBody>
      </p:sp>
      <p:sp>
        <p:nvSpPr>
          <p:cNvPr id="6" name="テキスト ボックス 5"/>
          <p:cNvSpPr txBox="1"/>
          <p:nvPr/>
        </p:nvSpPr>
        <p:spPr>
          <a:xfrm>
            <a:off x="2369707" y="1305969"/>
            <a:ext cx="7452583" cy="523220"/>
          </a:xfrm>
          <a:prstGeom prst="rect">
            <a:avLst/>
          </a:prstGeom>
          <a:noFill/>
        </p:spPr>
        <p:txBody>
          <a:bodyPr wrap="square" rtlCol="0">
            <a:spAutoFit/>
          </a:bodyPr>
          <a:lstStyle/>
          <a:p>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次の</a:t>
            </a: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t>A</a:t>
            </a: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から</a:t>
            </a: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rPr>
              <a:t>C</a:t>
            </a: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を含めて</a:t>
            </a:r>
            <a:r>
              <a:rPr kumimoji="1" lang="ja-JP" altLang="en-US" sz="2800" b="1">
                <a:solidFill>
                  <a:srgbClr val="0000CC"/>
                </a:solidFill>
                <a:latin typeface="メイリオ" panose="020B0604030504040204" pitchFamily="50" charset="-128"/>
                <a:ea typeface="メイリオ" panose="020B0604030504040204" pitchFamily="50" charset="-128"/>
                <a:cs typeface="Meiryo UI" panose="020B0604030504040204" pitchFamily="50" charset="-128"/>
              </a:rPr>
              <a:t>８単位以上取得</a:t>
            </a: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すること</a:t>
            </a:r>
          </a:p>
        </p:txBody>
      </p:sp>
      <p:sp>
        <p:nvSpPr>
          <p:cNvPr id="7" name="角丸四角形吹き出し 6"/>
          <p:cNvSpPr/>
          <p:nvPr/>
        </p:nvSpPr>
        <p:spPr>
          <a:xfrm>
            <a:off x="7936089" y="1836180"/>
            <a:ext cx="3196728" cy="423058"/>
          </a:xfrm>
          <a:prstGeom prst="wedgeRoundRectCallout">
            <a:avLst>
              <a:gd name="adj1" fmla="val -61266"/>
              <a:gd name="adj2" fmla="val 45694"/>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うち２単位は卒業要件</a:t>
            </a:r>
          </a:p>
        </p:txBody>
      </p:sp>
      <p:sp>
        <p:nvSpPr>
          <p:cNvPr id="8" name="角丸四角形吹き出し 7"/>
          <p:cNvSpPr/>
          <p:nvPr/>
        </p:nvSpPr>
        <p:spPr>
          <a:xfrm>
            <a:off x="5960533" y="3914407"/>
            <a:ext cx="4876800" cy="423058"/>
          </a:xfrm>
          <a:prstGeom prst="wedgeRoundRectCallout">
            <a:avLst>
              <a:gd name="adj1" fmla="val -46980"/>
              <a:gd name="adj2" fmla="val -79721"/>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下線の２科目はイノベの（選択）必修</a:t>
            </a:r>
          </a:p>
        </p:txBody>
      </p:sp>
      <p:sp>
        <p:nvSpPr>
          <p:cNvPr id="9" name="テキスト ボックス 8"/>
          <p:cNvSpPr txBox="1"/>
          <p:nvPr/>
        </p:nvSpPr>
        <p:spPr>
          <a:xfrm>
            <a:off x="1709626" y="4636785"/>
            <a:ext cx="8795319" cy="1569660"/>
          </a:xfrm>
          <a:prstGeom prst="rect">
            <a:avLst/>
          </a:prstGeom>
          <a:solidFill>
            <a:srgbClr val="FFFF00"/>
          </a:solidFill>
          <a:ln>
            <a:solidFill>
              <a:schemeClr val="tx1"/>
            </a:solidFill>
          </a:ln>
        </p:spPr>
        <p:txBody>
          <a:bodyPr wrap="square" rtlCol="0">
            <a:spAutoFit/>
          </a:bodyPr>
          <a:lstStyle/>
          <a:p>
            <a:r>
              <a:rPr kumimoji="1" lang="ja-JP" altLang="en-US" sz="2400" b="1">
                <a:latin typeface="メイリオ" panose="020B0604030504040204" pitchFamily="50" charset="-128"/>
                <a:ea typeface="メイリオ" panose="020B0604030504040204" pitchFamily="50" charset="-128"/>
                <a:cs typeface="Meiryo UI" panose="020B0604030504040204" pitchFamily="50" charset="-128"/>
              </a:rPr>
              <a:t>イノベ受講者</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であれば、</a:t>
            </a:r>
            <a:endParaRPr kumimoji="1" lang="en-US" altLang="ja-JP" sz="2400">
              <a:latin typeface="メイリオ" panose="020B0604030504040204" pitchFamily="50" charset="-128"/>
              <a:ea typeface="メイリオ" panose="020B0604030504040204" pitchFamily="50" charset="-128"/>
              <a:cs typeface="Meiryo UI" panose="020B0604030504040204" pitchFamily="50" charset="-128"/>
            </a:endParaRPr>
          </a:p>
          <a:p>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2400" b="1">
                <a:solidFill>
                  <a:srgbClr val="996600"/>
                </a:solidFill>
                <a:latin typeface="メイリオ" panose="020B0604030504040204" pitchFamily="50" charset="-128"/>
                <a:ea typeface="メイリオ" panose="020B0604030504040204" pitchFamily="50" charset="-128"/>
                <a:cs typeface="Meiryo UI" panose="020B0604030504040204" pitchFamily="50" charset="-128"/>
              </a:rPr>
              <a:t>広島・地域志向科目群</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から</a:t>
            </a:r>
            <a:r>
              <a:rPr kumimoji="1" lang="ja-JP" altLang="en-US" sz="2400" b="1">
                <a:latin typeface="メイリオ" panose="020B0604030504040204" pitchFamily="50" charset="-128"/>
                <a:ea typeface="メイリオ" panose="020B0604030504040204" pitchFamily="50" charset="-128"/>
                <a:cs typeface="Meiryo UI" panose="020B0604030504040204" pitchFamily="50" charset="-128"/>
              </a:rPr>
              <a:t>１科目</a:t>
            </a:r>
            <a:endParaRPr kumimoji="1" lang="en-US" altLang="ja-JP" sz="2400">
              <a:latin typeface="メイリオ" panose="020B0604030504040204" pitchFamily="50" charset="-128"/>
              <a:ea typeface="メイリオ" panose="020B0604030504040204" pitchFamily="50" charset="-128"/>
              <a:cs typeface="Meiryo UI" panose="020B0604030504040204" pitchFamily="50" charset="-128"/>
            </a:endParaRPr>
          </a:p>
          <a:p>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2400" b="1">
                <a:solidFill>
                  <a:srgbClr val="006600"/>
                </a:solidFill>
                <a:latin typeface="メイリオ" panose="020B0604030504040204" pitchFamily="50" charset="-128"/>
                <a:ea typeface="メイリオ" panose="020B0604030504040204" pitchFamily="50" charset="-128"/>
                <a:cs typeface="Meiryo UI" panose="020B0604030504040204" pitchFamily="50" charset="-128"/>
              </a:rPr>
              <a:t>地域課題演習</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」または「</a:t>
            </a:r>
            <a:r>
              <a:rPr kumimoji="1" lang="ja-JP" altLang="en-US" sz="2400" b="1">
                <a:solidFill>
                  <a:srgbClr val="0000CC"/>
                </a:solidFill>
                <a:latin typeface="メイリオ" panose="020B0604030504040204" pitchFamily="50" charset="-128"/>
                <a:ea typeface="メイリオ" panose="020B0604030504040204" pitchFamily="50" charset="-128"/>
                <a:cs typeface="Meiryo UI" panose="020B0604030504040204" pitchFamily="50" charset="-128"/>
              </a:rPr>
              <a:t>観光情報学</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」の</a:t>
            </a:r>
            <a:r>
              <a:rPr kumimoji="1" lang="ja-JP" altLang="en-US" sz="2400" b="1">
                <a:latin typeface="メイリオ" panose="020B0604030504040204" pitchFamily="50" charset="-128"/>
                <a:ea typeface="メイリオ" panose="020B0604030504040204" pitchFamily="50" charset="-128"/>
                <a:cs typeface="Meiryo UI" panose="020B0604030504040204" pitchFamily="50" charset="-128"/>
              </a:rPr>
              <a:t>１科目</a:t>
            </a:r>
            <a:endParaRPr kumimoji="1" lang="en-US" altLang="ja-JP" sz="2400" b="1">
              <a:latin typeface="メイリオ" panose="020B0604030504040204" pitchFamily="50" charset="-128"/>
              <a:ea typeface="メイリオ" panose="020B0604030504040204" pitchFamily="50" charset="-128"/>
              <a:cs typeface="Meiryo UI" panose="020B0604030504040204" pitchFamily="50" charset="-128"/>
            </a:endParaRPr>
          </a:p>
          <a:p>
            <a:r>
              <a:rPr kumimoji="1" lang="ja-JP" altLang="en-US" sz="2400" err="1">
                <a:latin typeface="メイリオ" panose="020B0604030504040204" pitchFamily="50" charset="-128"/>
                <a:ea typeface="メイリオ" panose="020B0604030504040204" pitchFamily="50" charset="-128"/>
                <a:cs typeface="Meiryo UI" panose="020B0604030504040204" pitchFamily="50" charset="-128"/>
              </a:rPr>
              <a:t>の合</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計２科目の追加で</a:t>
            </a:r>
            <a:r>
              <a:rPr kumimoji="1" lang="ja-JP" altLang="en-US" sz="2400" b="1">
                <a:latin typeface="メイリオ" panose="020B0604030504040204" pitchFamily="50" charset="-128"/>
                <a:ea typeface="メイリオ" panose="020B0604030504040204" pitchFamily="50" charset="-128"/>
                <a:cs typeface="Meiryo UI" panose="020B0604030504040204" pitchFamily="50" charset="-128"/>
              </a:rPr>
              <a:t>地域志向特定プログラムを修了可</a:t>
            </a:r>
            <a:r>
              <a:rPr kumimoji="1" lang="ja-JP" altLang="en-US" sz="2400">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240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0" name="角丸四角形吹き出し 9"/>
          <p:cNvSpPr/>
          <p:nvPr/>
        </p:nvSpPr>
        <p:spPr>
          <a:xfrm>
            <a:off x="5723467" y="6226741"/>
            <a:ext cx="6197600" cy="423058"/>
          </a:xfrm>
          <a:prstGeom prst="wedgeRoundRectCallout">
            <a:avLst>
              <a:gd name="adj1" fmla="val -30701"/>
              <a:gd name="adj2" fmla="val -90395"/>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地元企業と卒業研究で地域リーダーの称号！</a:t>
            </a:r>
          </a:p>
        </p:txBody>
      </p:sp>
    </p:spTree>
    <p:extLst>
      <p:ext uri="{BB962C8B-B14F-4D97-AF65-F5344CB8AC3E}">
        <p14:creationId xmlns:p14="http://schemas.microsoft.com/office/powerpoint/2010/main" val="384404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７．困ったときは教員（チューター等）</a:t>
            </a:r>
            <a:r>
              <a:rPr lang="ja-JP" altLang="en-US"/>
              <a:t>に相談</a:t>
            </a:r>
            <a:endParaRPr kumimoji="1" lang="ja-JP" altLang="en-US"/>
          </a:p>
        </p:txBody>
      </p:sp>
      <p:sp>
        <p:nvSpPr>
          <p:cNvPr id="7" name="Rectangle 3"/>
          <p:cNvSpPr>
            <a:spLocks noGrp="1" noChangeArrowheads="1"/>
          </p:cNvSpPr>
          <p:nvPr/>
        </p:nvSpPr>
        <p:spPr bwMode="auto">
          <a:xfrm>
            <a:off x="605307" y="1831946"/>
            <a:ext cx="10972800" cy="3168351"/>
          </a:xfrm>
          <a:prstGeom prst="rect">
            <a:avLst/>
          </a:prstGeom>
          <a:noFill/>
          <a:ln w="19050">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2" charset="2"/>
              <a:buChar char="¡"/>
              <a:defRPr kumimoji="1"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kumimoji="1" sz="2500">
                <a:solidFill>
                  <a:schemeClr val="tx1"/>
                </a:solidFill>
                <a:latin typeface="+mn-lt"/>
                <a:ea typeface="+mn-ea"/>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kumimoji="1" sz="22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kumimoji="1" sz="1900">
                <a:solidFill>
                  <a:schemeClr val="tx1"/>
                </a:solidFill>
                <a:latin typeface="+mn-lt"/>
                <a:ea typeface="+mn-ea"/>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kumimoji="1" sz="1900">
                <a:solidFill>
                  <a:schemeClr val="tx1"/>
                </a:solidFill>
                <a:latin typeface="+mn-lt"/>
                <a:ea typeface="+mn-ea"/>
              </a:defRPr>
            </a:lvl5pPr>
            <a:lvl6pPr marL="2514600" indent="-228600" algn="l" rtl="0" fontAlgn="base">
              <a:spcBef>
                <a:spcPct val="20000"/>
              </a:spcBef>
              <a:spcAft>
                <a:spcPct val="0"/>
              </a:spcAft>
              <a:buClr>
                <a:schemeClr val="tx2"/>
              </a:buClr>
              <a:buSzPct val="60000"/>
              <a:buFont typeface="Wingdings" pitchFamily="2" charset="2"/>
              <a:buChar char="¡"/>
              <a:defRPr kumimoji="1" sz="1900">
                <a:solidFill>
                  <a:schemeClr val="tx1"/>
                </a:solidFill>
                <a:latin typeface="+mn-lt"/>
                <a:ea typeface="+mn-ea"/>
              </a:defRPr>
            </a:lvl6pPr>
            <a:lvl7pPr marL="2971800" indent="-228600" algn="l" rtl="0" fontAlgn="base">
              <a:spcBef>
                <a:spcPct val="20000"/>
              </a:spcBef>
              <a:spcAft>
                <a:spcPct val="0"/>
              </a:spcAft>
              <a:buClr>
                <a:schemeClr val="tx2"/>
              </a:buClr>
              <a:buSzPct val="60000"/>
              <a:buFont typeface="Wingdings" pitchFamily="2" charset="2"/>
              <a:buChar char="¡"/>
              <a:defRPr kumimoji="1" sz="1900">
                <a:solidFill>
                  <a:schemeClr val="tx1"/>
                </a:solidFill>
                <a:latin typeface="+mn-lt"/>
                <a:ea typeface="+mn-ea"/>
              </a:defRPr>
            </a:lvl7pPr>
            <a:lvl8pPr marL="3429000" indent="-228600" algn="l" rtl="0" fontAlgn="base">
              <a:spcBef>
                <a:spcPct val="20000"/>
              </a:spcBef>
              <a:spcAft>
                <a:spcPct val="0"/>
              </a:spcAft>
              <a:buClr>
                <a:schemeClr val="tx2"/>
              </a:buClr>
              <a:buSzPct val="60000"/>
              <a:buFont typeface="Wingdings" pitchFamily="2" charset="2"/>
              <a:buChar char="¡"/>
              <a:defRPr kumimoji="1" sz="1900">
                <a:solidFill>
                  <a:schemeClr val="tx1"/>
                </a:solidFill>
                <a:latin typeface="+mn-lt"/>
                <a:ea typeface="+mn-ea"/>
              </a:defRPr>
            </a:lvl8pPr>
            <a:lvl9pPr marL="3886200" indent="-228600" algn="l" rtl="0" fontAlgn="base">
              <a:spcBef>
                <a:spcPct val="20000"/>
              </a:spcBef>
              <a:spcAft>
                <a:spcPct val="0"/>
              </a:spcAft>
              <a:buClr>
                <a:schemeClr val="tx2"/>
              </a:buClr>
              <a:buSzPct val="60000"/>
              <a:buFont typeface="Wingdings" pitchFamily="2" charset="2"/>
              <a:buChar char="¡"/>
              <a:defRPr kumimoji="1" sz="1900">
                <a:solidFill>
                  <a:schemeClr val="tx1"/>
                </a:solidFill>
                <a:latin typeface="+mn-lt"/>
                <a:ea typeface="+mn-ea"/>
              </a:defRPr>
            </a:lvl9pPr>
          </a:lstStyle>
          <a:p>
            <a:pPr marL="552450" indent="-552450" eaLnBrk="1" hangingPunct="1">
              <a:spcAft>
                <a:spcPts val="1200"/>
              </a:spcAft>
              <a:buFont typeface="Wingdings" pitchFamily="2" charset="2"/>
              <a:buNone/>
              <a:defRPr/>
            </a:pPr>
            <a:r>
              <a:rPr lang="ja-JP" altLang="en-US" sz="3600">
                <a:solidFill>
                  <a:srgbClr val="FF0000"/>
                </a:solidFill>
                <a:latin typeface="+mn-ea"/>
              </a:rPr>
              <a:t>チューターは相談窓口</a:t>
            </a:r>
            <a:endParaRPr lang="en-US" altLang="ja-JP" sz="3600">
              <a:solidFill>
                <a:srgbClr val="FF0000"/>
              </a:solidFill>
              <a:latin typeface="+mn-ea"/>
            </a:endParaRPr>
          </a:p>
          <a:p>
            <a:pPr marL="552450" indent="-552450" eaLnBrk="1" hangingPunct="1">
              <a:spcAft>
                <a:spcPts val="1200"/>
              </a:spcAft>
              <a:defRPr/>
            </a:pPr>
            <a:r>
              <a:rPr lang="ja-JP" altLang="en-US" sz="2800">
                <a:latin typeface="+mn-ea"/>
              </a:rPr>
              <a:t>学業だけでなく、学生生活、プライベートな相談も悩み事があったら気軽に相談しましょう！</a:t>
            </a:r>
            <a:endParaRPr lang="en-US" altLang="ja-JP" sz="2800">
              <a:latin typeface="+mn-ea"/>
            </a:endParaRPr>
          </a:p>
          <a:p>
            <a:pPr marL="552450" indent="-552450" eaLnBrk="1" hangingPunct="1">
              <a:spcAft>
                <a:spcPts val="1200"/>
              </a:spcAft>
              <a:defRPr/>
            </a:pPr>
            <a:r>
              <a:rPr lang="ja-JP" altLang="en-US" sz="2800">
                <a:latin typeface="+mn-ea"/>
              </a:rPr>
              <a:t>きっと良きアドバイスがもらえます</a:t>
            </a:r>
            <a:endParaRPr lang="en-US" altLang="ja-JP" sz="2800">
              <a:latin typeface="+mn-ea"/>
            </a:endParaRPr>
          </a:p>
          <a:p>
            <a:pPr marL="552450" indent="-552450" eaLnBrk="1" hangingPunct="1">
              <a:spcAft>
                <a:spcPts val="1200"/>
              </a:spcAft>
              <a:defRPr/>
            </a:pPr>
            <a:r>
              <a:rPr lang="ja-JP" altLang="en-US" sz="2800">
                <a:latin typeface="+mn-ea"/>
              </a:rPr>
              <a:t>必要に応じて、大学側に掛け合ってもらえます</a:t>
            </a:r>
          </a:p>
        </p:txBody>
      </p:sp>
      <p:pic>
        <p:nvPicPr>
          <p:cNvPr id="8" name="Picture 2" descr="https://4.bp.blogspot.com/-ECJRUfV_I8k/VozfHvFCF3I/AAAAAAAA2gw/fSyJGCaB3X4/s800/kaisya_soudan_man_m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89281" y="3970818"/>
            <a:ext cx="2588826" cy="2625477"/>
          </a:xfrm>
          <a:prstGeom prst="rect">
            <a:avLst/>
          </a:prstGeom>
          <a:noFill/>
          <a:extLst>
            <a:ext uri="{909E8E84-426E-40DD-AFC4-6F175D3DCCD1}">
              <a14:hiddenFill xmlns:a14="http://schemas.microsoft.com/office/drawing/2010/main">
                <a:solidFill>
                  <a:srgbClr val="FFFFFF"/>
                </a:solidFill>
              </a14:hiddenFill>
            </a:ext>
          </a:extLst>
        </p:spPr>
      </p:pic>
      <p:sp>
        <p:nvSpPr>
          <p:cNvPr id="9" name="四角形吹き出し 8"/>
          <p:cNvSpPr/>
          <p:nvPr/>
        </p:nvSpPr>
        <p:spPr>
          <a:xfrm>
            <a:off x="6316931" y="1732242"/>
            <a:ext cx="4823294" cy="642578"/>
          </a:xfrm>
          <a:prstGeom prst="wedgeRectCallout">
            <a:avLst>
              <a:gd name="adj1" fmla="val -33568"/>
              <a:gd name="adj2" fmla="val 9952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kumimoji="1" lang="ja-JP" altLang="en-US" sz="2400">
                <a:solidFill>
                  <a:srgbClr val="3333FF"/>
                </a:solidFill>
              </a:rPr>
              <a:t>守秘義務を負っているのでご安心を</a:t>
            </a:r>
          </a:p>
        </p:txBody>
      </p:sp>
    </p:spTree>
    <p:extLst>
      <p:ext uri="{BB962C8B-B14F-4D97-AF65-F5344CB8AC3E}">
        <p14:creationId xmlns:p14="http://schemas.microsoft.com/office/powerpoint/2010/main" val="2339661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各学科のチューターの紹介</a:t>
            </a:r>
          </a:p>
        </p:txBody>
      </p:sp>
      <p:graphicFrame>
        <p:nvGraphicFramePr>
          <p:cNvPr id="11" name="表 10"/>
          <p:cNvGraphicFramePr>
            <a:graphicFrameLocks noGrp="1"/>
          </p:cNvGraphicFramePr>
          <p:nvPr>
            <p:extLst>
              <p:ext uri="{D42A27DB-BD31-4B8C-83A1-F6EECF244321}">
                <p14:modId xmlns:p14="http://schemas.microsoft.com/office/powerpoint/2010/main" val="3671744165"/>
              </p:ext>
            </p:extLst>
          </p:nvPr>
        </p:nvGraphicFramePr>
        <p:xfrm>
          <a:off x="2807175" y="1264969"/>
          <a:ext cx="8200390" cy="2895600"/>
        </p:xfrm>
        <a:graphic>
          <a:graphicData uri="http://schemas.openxmlformats.org/drawingml/2006/table">
            <a:tbl>
              <a:tblPr firstRow="1" bandRow="1"/>
              <a:tblGrid>
                <a:gridCol w="3170555">
                  <a:extLst>
                    <a:ext uri="{9D8B030D-6E8A-4147-A177-3AD203B41FA5}">
                      <a16:colId xmlns:a16="http://schemas.microsoft.com/office/drawing/2014/main" val="20000"/>
                    </a:ext>
                  </a:extLst>
                </a:gridCol>
                <a:gridCol w="2402204">
                  <a:extLst>
                    <a:ext uri="{9D8B030D-6E8A-4147-A177-3AD203B41FA5}">
                      <a16:colId xmlns:a16="http://schemas.microsoft.com/office/drawing/2014/main" val="20001"/>
                    </a:ext>
                  </a:extLst>
                </a:gridCol>
                <a:gridCol w="2627631">
                  <a:extLst>
                    <a:ext uri="{9D8B030D-6E8A-4147-A177-3AD203B41FA5}">
                      <a16:colId xmlns:a16="http://schemas.microsoft.com/office/drawing/2014/main" val="20002"/>
                    </a:ext>
                  </a:extLst>
                </a:gridCol>
              </a:tblGrid>
              <a:tr h="370840">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3200"/>
                        <a:t>学科</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3200"/>
                        <a:t>チューター１</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3200"/>
                        <a:t>チューター２</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情報工学科</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谷川　一哉</a:t>
                      </a:r>
                      <a:endParaRPr kumimoji="1" lang="en-US" altLang="ja-JP" sz="320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井上　伸二</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知能工学科</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宮原　哲浩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森　康真</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2"/>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システム工学科</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高井　博之</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辻　勝弘</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3"/>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医用情報科学科</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福田　浩士</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常盤　達司</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4"/>
                  </a:ext>
                </a:extLst>
              </a:tr>
            </a:tbl>
          </a:graphicData>
        </a:graphic>
      </p:graphicFrame>
      <p:sp>
        <p:nvSpPr>
          <p:cNvPr id="12" name="四角形吹き出し 11"/>
          <p:cNvSpPr/>
          <p:nvPr/>
        </p:nvSpPr>
        <p:spPr>
          <a:xfrm>
            <a:off x="7892603" y="551632"/>
            <a:ext cx="3670479" cy="642578"/>
          </a:xfrm>
          <a:prstGeom prst="wedgeRectCallout">
            <a:avLst>
              <a:gd name="adj1" fmla="val -44796"/>
              <a:gd name="adj2" fmla="val 9551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kumimoji="1" lang="ja-JP" altLang="en-US" sz="2400">
                <a:solidFill>
                  <a:srgbClr val="3333FF"/>
                </a:solidFill>
              </a:rPr>
              <a:t>皆さんの担任のような</a:t>
            </a:r>
            <a:r>
              <a:rPr lang="ja-JP" altLang="en-US" sz="2400">
                <a:solidFill>
                  <a:srgbClr val="3333FF"/>
                </a:solidFill>
              </a:rPr>
              <a:t>存在</a:t>
            </a:r>
            <a:endParaRPr kumimoji="1" lang="ja-JP" altLang="en-US" sz="2400">
              <a:solidFill>
                <a:srgbClr val="3333FF"/>
              </a:solidFill>
            </a:endParaRPr>
          </a:p>
        </p:txBody>
      </p:sp>
      <p:graphicFrame>
        <p:nvGraphicFramePr>
          <p:cNvPr id="5" name="表 4"/>
          <p:cNvGraphicFramePr>
            <a:graphicFrameLocks noGrp="1"/>
          </p:cNvGraphicFramePr>
          <p:nvPr>
            <p:extLst>
              <p:ext uri="{D42A27DB-BD31-4B8C-83A1-F6EECF244321}">
                <p14:modId xmlns:p14="http://schemas.microsoft.com/office/powerpoint/2010/main" val="1315026740"/>
              </p:ext>
            </p:extLst>
          </p:nvPr>
        </p:nvGraphicFramePr>
        <p:xfrm>
          <a:off x="2817907" y="4340873"/>
          <a:ext cx="8200390" cy="2316480"/>
        </p:xfrm>
        <a:graphic>
          <a:graphicData uri="http://schemas.openxmlformats.org/drawingml/2006/table">
            <a:tbl>
              <a:tblPr firstRow="1" bandRow="1"/>
              <a:tblGrid>
                <a:gridCol w="3170555">
                  <a:extLst>
                    <a:ext uri="{9D8B030D-6E8A-4147-A177-3AD203B41FA5}">
                      <a16:colId xmlns:a16="http://schemas.microsoft.com/office/drawing/2014/main" val="20000"/>
                    </a:ext>
                  </a:extLst>
                </a:gridCol>
                <a:gridCol w="2402205">
                  <a:extLst>
                    <a:ext uri="{9D8B030D-6E8A-4147-A177-3AD203B41FA5}">
                      <a16:colId xmlns:a16="http://schemas.microsoft.com/office/drawing/2014/main" val="20001"/>
                    </a:ext>
                  </a:extLst>
                </a:gridCol>
                <a:gridCol w="2627630">
                  <a:extLst>
                    <a:ext uri="{9D8B030D-6E8A-4147-A177-3AD203B41FA5}">
                      <a16:colId xmlns:a16="http://schemas.microsoft.com/office/drawing/2014/main" val="20002"/>
                    </a:ext>
                  </a:extLst>
                </a:gridCol>
              </a:tblGrid>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情報工学科</a:t>
                      </a:r>
                    </a:p>
                  </a:txBody>
                  <a:tcP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舟阪　淳一</a:t>
                      </a:r>
                      <a:endParaRPr kumimoji="1" lang="en-US" altLang="ja-JP" sz="320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児島　彰</a:t>
                      </a:r>
                    </a:p>
                  </a:txBody>
                  <a:tcPr>
                    <a:lnL w="12700" cap="flat" cmpd="sng" algn="ctr">
                      <a:solidFill>
                        <a:srgbClr val="FFFFFF"/>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知能工学科</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岩根　典之</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黒澤　義明</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システム工学科</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廣門　正行</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高橋　雄三</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2"/>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医用情報科学科</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釘宮　章光</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3200"/>
                        <a:t>香田　次郎</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3"/>
                  </a:ext>
                </a:extLst>
              </a:tr>
            </a:tbl>
          </a:graphicData>
        </a:graphic>
      </p:graphicFrame>
      <p:sp>
        <p:nvSpPr>
          <p:cNvPr id="3" name="テキスト ボックス 2"/>
          <p:cNvSpPr txBox="1"/>
          <p:nvPr/>
        </p:nvSpPr>
        <p:spPr>
          <a:xfrm>
            <a:off x="238912" y="1867437"/>
            <a:ext cx="2454518" cy="707886"/>
          </a:xfrm>
          <a:prstGeom prst="rect">
            <a:avLst/>
          </a:prstGeom>
          <a:noFill/>
        </p:spPr>
        <p:txBody>
          <a:bodyPr wrap="none" rtlCol="0">
            <a:spAutoFit/>
          </a:bodyPr>
          <a:lstStyle/>
          <a:p>
            <a:r>
              <a:rPr kumimoji="1" lang="ja-JP" altLang="en-US" sz="2000"/>
              <a:t>２年生</a:t>
            </a:r>
            <a:endParaRPr kumimoji="1" lang="en-US" altLang="ja-JP" sz="2000"/>
          </a:p>
          <a:p>
            <a:r>
              <a:rPr kumimoji="1" lang="ja-JP" altLang="en-US" sz="2000"/>
              <a:t>（</a:t>
            </a:r>
            <a:r>
              <a:rPr kumimoji="1" lang="en-US" altLang="ja-JP" sz="2000"/>
              <a:t>2023</a:t>
            </a:r>
            <a:r>
              <a:rPr kumimoji="1" lang="ja-JP" altLang="en-US" sz="2000"/>
              <a:t>年度入学生）：</a:t>
            </a:r>
            <a:endParaRPr kumimoji="1" lang="en-US" altLang="ja-JP" sz="2000"/>
          </a:p>
        </p:txBody>
      </p:sp>
      <p:sp>
        <p:nvSpPr>
          <p:cNvPr id="7" name="テキスト ボックス 6"/>
          <p:cNvSpPr txBox="1"/>
          <p:nvPr/>
        </p:nvSpPr>
        <p:spPr>
          <a:xfrm>
            <a:off x="352658" y="4340873"/>
            <a:ext cx="2454518" cy="707886"/>
          </a:xfrm>
          <a:prstGeom prst="rect">
            <a:avLst/>
          </a:prstGeom>
          <a:noFill/>
        </p:spPr>
        <p:txBody>
          <a:bodyPr wrap="none" rtlCol="0">
            <a:spAutoFit/>
          </a:bodyPr>
          <a:lstStyle/>
          <a:p>
            <a:r>
              <a:rPr kumimoji="1" lang="ja-JP" altLang="en-US" sz="2000"/>
              <a:t>３年生</a:t>
            </a:r>
            <a:endParaRPr kumimoji="1" lang="en-US" altLang="ja-JP" sz="2000"/>
          </a:p>
          <a:p>
            <a:r>
              <a:rPr kumimoji="1" lang="ja-JP" altLang="en-US" sz="2000"/>
              <a:t>（</a:t>
            </a:r>
            <a:r>
              <a:rPr kumimoji="1" lang="en-US" altLang="ja-JP" sz="2000"/>
              <a:t>2022</a:t>
            </a:r>
            <a:r>
              <a:rPr kumimoji="1" lang="ja-JP" altLang="en-US" sz="2000"/>
              <a:t>年度入学生）：</a:t>
            </a:r>
            <a:endParaRPr kumimoji="1" lang="en-US" altLang="ja-JP" sz="2000"/>
          </a:p>
        </p:txBody>
      </p:sp>
    </p:spTree>
    <p:extLst>
      <p:ext uri="{BB962C8B-B14F-4D97-AF65-F5344CB8AC3E}">
        <p14:creationId xmlns:p14="http://schemas.microsoft.com/office/powerpoint/2010/main" val="4070034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教務委員と学生委員の紹介</a:t>
            </a:r>
          </a:p>
        </p:txBody>
      </p:sp>
      <p:graphicFrame>
        <p:nvGraphicFramePr>
          <p:cNvPr id="11" name="表 10"/>
          <p:cNvGraphicFramePr>
            <a:graphicFrameLocks noGrp="1"/>
          </p:cNvGraphicFramePr>
          <p:nvPr/>
        </p:nvGraphicFramePr>
        <p:xfrm>
          <a:off x="2794000" y="1268190"/>
          <a:ext cx="6453031" cy="5151120"/>
        </p:xfrm>
        <a:graphic>
          <a:graphicData uri="http://schemas.openxmlformats.org/drawingml/2006/table">
            <a:tbl>
              <a:tblPr firstRow="1" bandRow="1"/>
              <a:tblGrid>
                <a:gridCol w="2301264">
                  <a:extLst>
                    <a:ext uri="{9D8B030D-6E8A-4147-A177-3AD203B41FA5}">
                      <a16:colId xmlns:a16="http://schemas.microsoft.com/office/drawing/2014/main" val="20000"/>
                    </a:ext>
                  </a:extLst>
                </a:gridCol>
                <a:gridCol w="2039632">
                  <a:extLst>
                    <a:ext uri="{9D8B030D-6E8A-4147-A177-3AD203B41FA5}">
                      <a16:colId xmlns:a16="http://schemas.microsoft.com/office/drawing/2014/main" val="20001"/>
                    </a:ext>
                  </a:extLst>
                </a:gridCol>
                <a:gridCol w="2112135">
                  <a:extLst>
                    <a:ext uri="{9D8B030D-6E8A-4147-A177-3AD203B41FA5}">
                      <a16:colId xmlns:a16="http://schemas.microsoft.com/office/drawing/2014/main" val="20002"/>
                    </a:ext>
                  </a:extLst>
                </a:gridCol>
              </a:tblGrid>
              <a:tr h="370840">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2000"/>
                        <a:t>教務委員</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tc>
                  <a:txBody>
                    <a:bodyPr/>
                    <a:lstStyle>
                      <a:lvl1pPr marL="0" algn="l" defTabSz="914400" rtl="0" eaLnBrk="1" latinLnBrk="0" hangingPunct="1">
                        <a:defRPr kumimoji="1" sz="1800" b="1" kern="1200">
                          <a:solidFill>
                            <a:schemeClr val="lt1"/>
                          </a:solidFill>
                          <a:latin typeface="Verdana"/>
                          <a:ea typeface="ＭＳ Ｐゴシック"/>
                        </a:defRPr>
                      </a:lvl1pPr>
                      <a:lvl2pPr marL="457200" algn="l" defTabSz="914400" rtl="0" eaLnBrk="1" latinLnBrk="0" hangingPunct="1">
                        <a:defRPr kumimoji="1" sz="1800" b="1" kern="1200">
                          <a:solidFill>
                            <a:schemeClr val="lt1"/>
                          </a:solidFill>
                          <a:latin typeface="Verdana"/>
                          <a:ea typeface="ＭＳ Ｐゴシック"/>
                        </a:defRPr>
                      </a:lvl2pPr>
                      <a:lvl3pPr marL="914400" algn="l" defTabSz="914400" rtl="0" eaLnBrk="1" latinLnBrk="0" hangingPunct="1">
                        <a:defRPr kumimoji="1" sz="1800" b="1" kern="1200">
                          <a:solidFill>
                            <a:schemeClr val="lt1"/>
                          </a:solidFill>
                          <a:latin typeface="Verdana"/>
                          <a:ea typeface="ＭＳ Ｐゴシック"/>
                        </a:defRPr>
                      </a:lvl3pPr>
                      <a:lvl4pPr marL="1371600" algn="l" defTabSz="914400" rtl="0" eaLnBrk="1" latinLnBrk="0" hangingPunct="1">
                        <a:defRPr kumimoji="1" sz="1800" b="1" kern="1200">
                          <a:solidFill>
                            <a:schemeClr val="lt1"/>
                          </a:solidFill>
                          <a:latin typeface="Verdana"/>
                          <a:ea typeface="ＭＳ Ｐゴシック"/>
                        </a:defRPr>
                      </a:lvl4pPr>
                      <a:lvl5pPr marL="1828800" algn="l" defTabSz="914400" rtl="0" eaLnBrk="1" latinLnBrk="0" hangingPunct="1">
                        <a:defRPr kumimoji="1" sz="1800" b="1" kern="1200">
                          <a:solidFill>
                            <a:schemeClr val="lt1"/>
                          </a:solidFill>
                          <a:latin typeface="Verdana"/>
                          <a:ea typeface="ＭＳ Ｐゴシック"/>
                        </a:defRPr>
                      </a:lvl5pPr>
                      <a:lvl6pPr marL="2286000" algn="l" defTabSz="914400" rtl="0" eaLnBrk="1" latinLnBrk="0" hangingPunct="1">
                        <a:defRPr kumimoji="1" sz="1800" b="1" kern="1200">
                          <a:solidFill>
                            <a:schemeClr val="lt1"/>
                          </a:solidFill>
                          <a:latin typeface="Verdana"/>
                          <a:ea typeface="ＭＳ Ｐゴシック"/>
                        </a:defRPr>
                      </a:lvl6pPr>
                      <a:lvl7pPr marL="2743200" algn="l" defTabSz="914400" rtl="0" eaLnBrk="1" latinLnBrk="0" hangingPunct="1">
                        <a:defRPr kumimoji="1" sz="1800" b="1" kern="1200">
                          <a:solidFill>
                            <a:schemeClr val="lt1"/>
                          </a:solidFill>
                          <a:latin typeface="Verdana"/>
                          <a:ea typeface="ＭＳ Ｐゴシック"/>
                        </a:defRPr>
                      </a:lvl7pPr>
                      <a:lvl8pPr marL="3200400" algn="l" defTabSz="914400" rtl="0" eaLnBrk="1" latinLnBrk="0" hangingPunct="1">
                        <a:defRPr kumimoji="1" sz="1800" b="1" kern="1200">
                          <a:solidFill>
                            <a:schemeClr val="lt1"/>
                          </a:solidFill>
                          <a:latin typeface="Verdana"/>
                          <a:ea typeface="ＭＳ Ｐゴシック"/>
                        </a:defRPr>
                      </a:lvl8pPr>
                      <a:lvl9pPr marL="3657600" algn="l" defTabSz="914400" rtl="0" eaLnBrk="1" latinLnBrk="0" hangingPunct="1">
                        <a:defRPr kumimoji="1" sz="1800" b="1" kern="1200">
                          <a:solidFill>
                            <a:schemeClr val="lt1"/>
                          </a:solidFill>
                          <a:latin typeface="Verdana"/>
                          <a:ea typeface="ＭＳ Ｐゴシック"/>
                        </a:defRPr>
                      </a:lvl9pPr>
                    </a:lstStyle>
                    <a:p>
                      <a:r>
                        <a:rPr kumimoji="1" lang="ja-JP" altLang="en-US" sz="2000"/>
                        <a:t>学生委員</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CCCC"/>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A</a:t>
                      </a:r>
                      <a:r>
                        <a:rPr kumimoji="1" lang="ja-JP" altLang="en-US" sz="2000"/>
                        <a:t>クラス</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2000"/>
                        <a:t>（永山　忍</a:t>
                      </a:r>
                      <a:r>
                        <a:rPr kumimoji="1" lang="en-US" altLang="ja-JP" sz="2000"/>
                        <a:t>*</a:t>
                      </a:r>
                      <a:r>
                        <a:rPr kumimoji="1" lang="ja-JP" altLang="en-US" sz="2000"/>
                        <a:t>）</a:t>
                      </a:r>
                    </a:p>
                    <a:p>
                      <a:r>
                        <a:rPr kumimoji="1" lang="ja-JP" altLang="en-US" sz="2000"/>
                        <a:t>小畑　博靖</a:t>
                      </a:r>
                    </a:p>
                    <a:p>
                      <a:r>
                        <a:rPr kumimoji="1" lang="ja-JP" altLang="en-US" sz="2000"/>
                        <a:t>新　浩一</a:t>
                      </a:r>
                    </a:p>
                  </a:txBody>
                  <a:tcPr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4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zh-TW" altLang="en-US" sz="2000"/>
                        <a:t>弘中</a:t>
                      </a:r>
                      <a:r>
                        <a:rPr kumimoji="1" lang="ja-JP" altLang="en-US" sz="2000"/>
                        <a:t>　</a:t>
                      </a:r>
                      <a:r>
                        <a:rPr kumimoji="1" lang="zh-TW" altLang="en-US" sz="2000"/>
                        <a:t>哲夫</a:t>
                      </a:r>
                      <a:r>
                        <a:rPr kumimoji="1" lang="en-US" altLang="zh-TW" sz="2000"/>
                        <a:t>**</a:t>
                      </a:r>
                      <a:endParaRPr kumimoji="1" lang="zh-TW" altLang="en-US" sz="2000"/>
                    </a:p>
                    <a:p>
                      <a:r>
                        <a:rPr kumimoji="1" lang="zh-TW" altLang="en-US" sz="2000"/>
                        <a:t>高橋</a:t>
                      </a:r>
                      <a:r>
                        <a:rPr kumimoji="1" lang="ja-JP" altLang="en-US" sz="2000"/>
                        <a:t>　</a:t>
                      </a:r>
                      <a:r>
                        <a:rPr kumimoji="1" lang="zh-TW" altLang="en-US" sz="2000"/>
                        <a:t>賢</a:t>
                      </a:r>
                    </a:p>
                  </a:txBody>
                  <a:tcPr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B</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2"/>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C</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3"/>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D</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zh-TW" altLang="en-US" sz="2000"/>
                        <a:t>高濱</a:t>
                      </a:r>
                      <a:r>
                        <a:rPr kumimoji="1" lang="ja-JP" altLang="en-US" sz="2000"/>
                        <a:t>　</a:t>
                      </a:r>
                      <a:r>
                        <a:rPr kumimoji="1" lang="zh-TW" altLang="en-US" sz="2000"/>
                        <a:t>徹行</a:t>
                      </a:r>
                    </a:p>
                    <a:p>
                      <a:r>
                        <a:rPr kumimoji="1" lang="zh-TW" altLang="en-US" sz="2000"/>
                        <a:t>宮崎</a:t>
                      </a:r>
                      <a:r>
                        <a:rPr kumimoji="1" lang="ja-JP" altLang="en-US" sz="2000"/>
                        <a:t>　</a:t>
                      </a:r>
                      <a:r>
                        <a:rPr kumimoji="1" lang="zh-TW" altLang="en-US" sz="2000"/>
                        <a:t>大輔</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2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2000"/>
                        <a:t>原　</a:t>
                      </a:r>
                      <a:r>
                        <a:rPr kumimoji="1" lang="ja-JP" altLang="en-US" sz="2000" baseline="0"/>
                        <a:t>章</a:t>
                      </a:r>
                      <a:r>
                        <a:rPr kumimoji="1" lang="en-US" altLang="ja-JP" sz="2000" baseline="0"/>
                        <a:t>*</a:t>
                      </a:r>
                      <a:endParaRPr kumimoji="1" lang="en-US" altLang="ja-JP" sz="2000"/>
                    </a:p>
                    <a:p>
                      <a:r>
                        <a:rPr kumimoji="1" lang="ja-JP" altLang="en-US" sz="2000"/>
                        <a:t>鎌田　真</a:t>
                      </a:r>
                    </a:p>
                    <a:p>
                      <a:endParaRPr kumimoji="1" lang="ja-JP" altLang="en-US" sz="200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4"/>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E</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5"/>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F</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6"/>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G</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zh-TW" altLang="en-US" sz="2000"/>
                        <a:t>田中</a:t>
                      </a:r>
                      <a:r>
                        <a:rPr kumimoji="1" lang="ja-JP" altLang="en-US" sz="2000"/>
                        <a:t>　</a:t>
                      </a:r>
                      <a:r>
                        <a:rPr kumimoji="1" lang="zh-TW" altLang="en-US" sz="2000"/>
                        <a:t>輝雄</a:t>
                      </a:r>
                    </a:p>
                    <a:p>
                      <a:r>
                        <a:rPr kumimoji="1" lang="zh-TW" altLang="en-US" sz="2000"/>
                        <a:t>神尾</a:t>
                      </a:r>
                      <a:r>
                        <a:rPr kumimoji="1" lang="ja-JP" altLang="en-US" sz="2000"/>
                        <a:t>　</a:t>
                      </a:r>
                      <a:r>
                        <a:rPr kumimoji="1" lang="zh-TW" altLang="en-US" sz="2000"/>
                        <a:t>武司</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4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2000"/>
                        <a:t>脇田　航</a:t>
                      </a:r>
                      <a:endParaRPr kumimoji="1" lang="en-US" altLang="ja-JP" sz="2000"/>
                    </a:p>
                    <a:p>
                      <a:r>
                        <a:rPr kumimoji="1" lang="ja-JP" altLang="en-US" sz="2000"/>
                        <a:t>中山　仁史</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7"/>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H</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08"/>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I</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09"/>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J</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ja-JP" altLang="en-US" sz="2000"/>
                        <a:t>長谷川　義大</a:t>
                      </a:r>
                      <a:r>
                        <a:rPr kumimoji="1" lang="en-US" altLang="ja-JP" sz="2000"/>
                        <a:t>**</a:t>
                      </a:r>
                      <a:endParaRPr kumimoji="1" lang="ja-JP" altLang="en-US" sz="2000"/>
                    </a:p>
                    <a:p>
                      <a:r>
                        <a:rPr kumimoji="1" lang="ja-JP" altLang="en-US" sz="2000"/>
                        <a:t>青山　正人</a:t>
                      </a:r>
                    </a:p>
                    <a:p>
                      <a:r>
                        <a:rPr kumimoji="1" lang="ja-JP" altLang="en-US" sz="2000"/>
                        <a:t>鷹野　優</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20000"/>
                      </a:srgbClr>
                    </a:solidFill>
                  </a:tcPr>
                </a:tc>
                <a:tc rowSpan="3">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zh-TW" altLang="en-US" sz="2000"/>
                        <a:t>樋脇</a:t>
                      </a:r>
                      <a:r>
                        <a:rPr kumimoji="1" lang="ja-JP" altLang="en-US" sz="2000"/>
                        <a:t>　</a:t>
                      </a:r>
                      <a:r>
                        <a:rPr kumimoji="1" lang="zh-TW" altLang="en-US" sz="2000"/>
                        <a:t>治</a:t>
                      </a:r>
                    </a:p>
                    <a:p>
                      <a:r>
                        <a:rPr kumimoji="1" lang="zh-TW" altLang="en-US" sz="2000"/>
                        <a:t>釘宮</a:t>
                      </a:r>
                      <a:r>
                        <a:rPr kumimoji="1" lang="ja-JP" altLang="en-US" sz="2000"/>
                        <a:t>　</a:t>
                      </a:r>
                      <a:r>
                        <a:rPr kumimoji="1" lang="zh-TW" altLang="en-US" sz="2000"/>
                        <a:t>章光</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10"/>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K</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40000"/>
                      </a:srgbClr>
                    </a:solidFill>
                  </a:tcPr>
                </a:tc>
                <a:extLst>
                  <a:ext uri="{0D108BD9-81ED-4DB2-BD59-A6C34878D82A}">
                    <a16:rowId xmlns:a16="http://schemas.microsoft.com/office/drawing/2014/main" val="10011"/>
                  </a:ext>
                </a:extLst>
              </a:tr>
              <a:tr h="370840">
                <a:tc>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r>
                        <a:rPr kumimoji="1" lang="en-US" altLang="ja-JP" sz="2000"/>
                        <a:t>L</a:t>
                      </a:r>
                      <a:r>
                        <a:rPr kumimoji="1" lang="ja-JP" altLang="en-US" sz="2000"/>
                        <a:t>クラス</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tc vMerge="1">
                  <a:txBody>
                    <a:bodyPr/>
                    <a:lstStyle>
                      <a:lvl1pPr marL="0" algn="l" defTabSz="914400" rtl="0" eaLnBrk="1" latinLnBrk="0" hangingPunct="1">
                        <a:defRPr kumimoji="1" sz="1800" kern="1200">
                          <a:solidFill>
                            <a:schemeClr val="dk1"/>
                          </a:solidFill>
                          <a:latin typeface="Verdana"/>
                          <a:ea typeface="ＭＳ Ｐゴシック"/>
                        </a:defRPr>
                      </a:lvl1pPr>
                      <a:lvl2pPr marL="457200" algn="l" defTabSz="914400" rtl="0" eaLnBrk="1" latinLnBrk="0" hangingPunct="1">
                        <a:defRPr kumimoji="1" sz="1800" kern="1200">
                          <a:solidFill>
                            <a:schemeClr val="dk1"/>
                          </a:solidFill>
                          <a:latin typeface="Verdana"/>
                          <a:ea typeface="ＭＳ Ｐゴシック"/>
                        </a:defRPr>
                      </a:lvl2pPr>
                      <a:lvl3pPr marL="914400" algn="l" defTabSz="914400" rtl="0" eaLnBrk="1" latinLnBrk="0" hangingPunct="1">
                        <a:defRPr kumimoji="1" sz="1800" kern="1200">
                          <a:solidFill>
                            <a:schemeClr val="dk1"/>
                          </a:solidFill>
                          <a:latin typeface="Verdana"/>
                          <a:ea typeface="ＭＳ Ｐゴシック"/>
                        </a:defRPr>
                      </a:lvl3pPr>
                      <a:lvl4pPr marL="1371600" algn="l" defTabSz="914400" rtl="0" eaLnBrk="1" latinLnBrk="0" hangingPunct="1">
                        <a:defRPr kumimoji="1" sz="1800" kern="1200">
                          <a:solidFill>
                            <a:schemeClr val="dk1"/>
                          </a:solidFill>
                          <a:latin typeface="Verdana"/>
                          <a:ea typeface="ＭＳ Ｐゴシック"/>
                        </a:defRPr>
                      </a:lvl4pPr>
                      <a:lvl5pPr marL="1828800" algn="l" defTabSz="914400" rtl="0" eaLnBrk="1" latinLnBrk="0" hangingPunct="1">
                        <a:defRPr kumimoji="1" sz="1800" kern="1200">
                          <a:solidFill>
                            <a:schemeClr val="dk1"/>
                          </a:solidFill>
                          <a:latin typeface="Verdana"/>
                          <a:ea typeface="ＭＳ Ｐゴシック"/>
                        </a:defRPr>
                      </a:lvl5pPr>
                      <a:lvl6pPr marL="2286000" algn="l" defTabSz="914400" rtl="0" eaLnBrk="1" latinLnBrk="0" hangingPunct="1">
                        <a:defRPr kumimoji="1" sz="1800" kern="1200">
                          <a:solidFill>
                            <a:schemeClr val="dk1"/>
                          </a:solidFill>
                          <a:latin typeface="Verdana"/>
                          <a:ea typeface="ＭＳ Ｐゴシック"/>
                        </a:defRPr>
                      </a:lvl6pPr>
                      <a:lvl7pPr marL="2743200" algn="l" defTabSz="914400" rtl="0" eaLnBrk="1" latinLnBrk="0" hangingPunct="1">
                        <a:defRPr kumimoji="1" sz="1800" kern="1200">
                          <a:solidFill>
                            <a:schemeClr val="dk1"/>
                          </a:solidFill>
                          <a:latin typeface="Verdana"/>
                          <a:ea typeface="ＭＳ Ｐゴシック"/>
                        </a:defRPr>
                      </a:lvl7pPr>
                      <a:lvl8pPr marL="3200400" algn="l" defTabSz="914400" rtl="0" eaLnBrk="1" latinLnBrk="0" hangingPunct="1">
                        <a:defRPr kumimoji="1" sz="1800" kern="1200">
                          <a:solidFill>
                            <a:schemeClr val="dk1"/>
                          </a:solidFill>
                          <a:latin typeface="Verdana"/>
                          <a:ea typeface="ＭＳ Ｐゴシック"/>
                        </a:defRPr>
                      </a:lvl8pPr>
                      <a:lvl9pPr marL="3657600" algn="l" defTabSz="914400" rtl="0" eaLnBrk="1" latinLnBrk="0" hangingPunct="1">
                        <a:defRPr kumimoji="1" sz="1800" kern="1200">
                          <a:solidFill>
                            <a:schemeClr val="dk1"/>
                          </a:solidFill>
                          <a:latin typeface="Verdana"/>
                          <a:ea typeface="ＭＳ Ｐゴシック"/>
                        </a:defRPr>
                      </a:lvl9pPr>
                    </a:lstStyle>
                    <a:p>
                      <a:endParaRPr kumimoji="1" lang="ja-JP" altLang="en-US" sz="200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CCCC">
                        <a:tint val="20000"/>
                      </a:srgbClr>
                    </a:solidFill>
                  </a:tcPr>
                </a:tc>
                <a:extLst>
                  <a:ext uri="{0D108BD9-81ED-4DB2-BD59-A6C34878D82A}">
                    <a16:rowId xmlns:a16="http://schemas.microsoft.com/office/drawing/2014/main" val="10012"/>
                  </a:ext>
                </a:extLst>
              </a:tr>
            </a:tbl>
          </a:graphicData>
        </a:graphic>
      </p:graphicFrame>
      <p:sp>
        <p:nvSpPr>
          <p:cNvPr id="12" name="四角形吹き出し 11"/>
          <p:cNvSpPr/>
          <p:nvPr/>
        </p:nvSpPr>
        <p:spPr>
          <a:xfrm>
            <a:off x="7456868" y="252711"/>
            <a:ext cx="2884865" cy="642578"/>
          </a:xfrm>
          <a:prstGeom prst="wedgeRectCallout">
            <a:avLst>
              <a:gd name="adj1" fmla="val -85868"/>
              <a:gd name="adj2" fmla="val 12357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3333FF"/>
                </a:solidFill>
              </a:rPr>
              <a:t>教務関係のサポート</a:t>
            </a:r>
            <a:endParaRPr kumimoji="1" lang="ja-JP" altLang="en-US" sz="2400">
              <a:solidFill>
                <a:srgbClr val="3333FF"/>
              </a:solidFill>
            </a:endParaRPr>
          </a:p>
        </p:txBody>
      </p:sp>
      <p:sp>
        <p:nvSpPr>
          <p:cNvPr id="5" name="四角形吹き出し 4"/>
          <p:cNvSpPr/>
          <p:nvPr/>
        </p:nvSpPr>
        <p:spPr>
          <a:xfrm>
            <a:off x="9116304" y="1589967"/>
            <a:ext cx="2884865" cy="642578"/>
          </a:xfrm>
          <a:prstGeom prst="wedgeRectCallout">
            <a:avLst>
              <a:gd name="adj1" fmla="val -76047"/>
              <a:gd name="adj2" fmla="val -5881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ja-JP" altLang="en-US" sz="2400">
                <a:solidFill>
                  <a:srgbClr val="3333FF"/>
                </a:solidFill>
              </a:rPr>
              <a:t>学生生活のサポート</a:t>
            </a:r>
            <a:endParaRPr kumimoji="1" lang="ja-JP" altLang="en-US" sz="2400">
              <a:solidFill>
                <a:srgbClr val="3333FF"/>
              </a:solidFill>
            </a:endParaRPr>
          </a:p>
        </p:txBody>
      </p:sp>
      <p:sp>
        <p:nvSpPr>
          <p:cNvPr id="3" name="テキスト ボックス 2"/>
          <p:cNvSpPr txBox="1"/>
          <p:nvPr/>
        </p:nvSpPr>
        <p:spPr>
          <a:xfrm>
            <a:off x="6311612" y="6419310"/>
            <a:ext cx="2935419" cy="369332"/>
          </a:xfrm>
          <a:prstGeom prst="rect">
            <a:avLst/>
          </a:prstGeom>
          <a:noFill/>
        </p:spPr>
        <p:txBody>
          <a:bodyPr wrap="none" rtlCol="0">
            <a:spAutoFit/>
          </a:bodyPr>
          <a:lstStyle/>
          <a:p>
            <a:r>
              <a:rPr kumimoji="1" lang="en-US" altLang="ja-JP"/>
              <a:t>* </a:t>
            </a:r>
            <a:r>
              <a:rPr kumimoji="1" lang="ja-JP" altLang="en-US"/>
              <a:t>委員長　　　　</a:t>
            </a:r>
            <a:r>
              <a:rPr kumimoji="1" lang="en-US" altLang="ja-JP"/>
              <a:t>** </a:t>
            </a:r>
            <a:r>
              <a:rPr kumimoji="1" lang="ja-JP" altLang="en-US"/>
              <a:t>副委員長</a:t>
            </a:r>
          </a:p>
        </p:txBody>
      </p:sp>
    </p:spTree>
    <p:extLst>
      <p:ext uri="{BB962C8B-B14F-4D97-AF65-F5344CB8AC3E}">
        <p14:creationId xmlns:p14="http://schemas.microsoft.com/office/powerpoint/2010/main" val="3452203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6E92-83A8-4576-8A14-483864460CDF}"/>
              </a:ext>
            </a:extLst>
          </p:cNvPr>
          <p:cNvSpPr>
            <a:spLocks noGrp="1"/>
          </p:cNvSpPr>
          <p:nvPr>
            <p:ph type="title"/>
          </p:nvPr>
        </p:nvSpPr>
        <p:spPr/>
        <p:txBody>
          <a:bodyPr>
            <a:normAutofit/>
          </a:bodyPr>
          <a:lstStyle/>
          <a:p>
            <a:r>
              <a:rPr lang="ja-JP" altLang="en-US"/>
              <a:t>学生</a:t>
            </a:r>
            <a:r>
              <a:rPr lang="en-US" altLang="ja-JP"/>
              <a:t>HANDBOOK</a:t>
            </a:r>
            <a:r>
              <a:rPr lang="ja-JP" altLang="en-US" err="1"/>
              <a:t>、</a:t>
            </a:r>
            <a:r>
              <a:rPr lang="ja-JP" altLang="en-US"/>
              <a:t>学修の手引きとシラバス</a:t>
            </a:r>
            <a:endParaRPr kumimoji="1" lang="ja-JP" altLang="en-US"/>
          </a:p>
        </p:txBody>
      </p:sp>
      <p:sp>
        <p:nvSpPr>
          <p:cNvPr id="4" name="テキスト ボックス 3"/>
          <p:cNvSpPr txBox="1"/>
          <p:nvPr/>
        </p:nvSpPr>
        <p:spPr>
          <a:xfrm>
            <a:off x="705106" y="1281626"/>
            <a:ext cx="10781787" cy="3539430"/>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学生生活に関わることはすべて</a:t>
            </a:r>
            <a:r>
              <a:rPr kumimoji="1" lang="ja-JP" altLang="en-US" sz="2800" b="1">
                <a:solidFill>
                  <a:srgbClr val="0000CC"/>
                </a:solidFill>
                <a:latin typeface="Meiryo UI" panose="020B0604030504040204" pitchFamily="50" charset="-128"/>
                <a:ea typeface="Meiryo UI" panose="020B0604030504040204" pitchFamily="50" charset="-128"/>
                <a:cs typeface="Meiryo UI" panose="020B0604030504040204" pitchFamily="50" charset="-128"/>
                <a:hlinkClick r:id="rId3"/>
              </a:rPr>
              <a:t>学生</a:t>
            </a:r>
            <a:r>
              <a:rPr kumimoji="1" lang="en-US" altLang="ja-JP" sz="2800" b="1">
                <a:solidFill>
                  <a:srgbClr val="0000CC"/>
                </a:solidFill>
                <a:latin typeface="Meiryo UI" panose="020B0604030504040204" pitchFamily="50" charset="-128"/>
                <a:ea typeface="Meiryo UI" panose="020B0604030504040204" pitchFamily="50" charset="-128"/>
                <a:cs typeface="Meiryo UI" panose="020B0604030504040204" pitchFamily="50" charset="-128"/>
                <a:hlinkClick r:id="rId3"/>
              </a:rPr>
              <a:t>HANDBOOK</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に記載されている</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b="1">
                <a:latin typeface="Meiryo UI" panose="020B0604030504040204" pitchFamily="50" charset="-128"/>
                <a:ea typeface="Meiryo UI" panose="020B0604030504040204" pitchFamily="50" charset="-128"/>
                <a:cs typeface="Meiryo UI" panose="020B0604030504040204" pitchFamily="50" charset="-128"/>
              </a:rPr>
              <a:t>困ったこと・疑問・悩み</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があったら、学生</a:t>
            </a:r>
            <a:r>
              <a:rPr kumimoji="1" lang="en-US" altLang="ja-JP" sz="2800">
                <a:latin typeface="Meiryo UI" panose="020B0604030504040204" pitchFamily="50" charset="-128"/>
                <a:ea typeface="Meiryo UI" panose="020B0604030504040204" pitchFamily="50" charset="-128"/>
                <a:cs typeface="Meiryo UI" panose="020B0604030504040204" pitchFamily="50" charset="-128"/>
              </a:rPr>
              <a:t>HANDBOOK(Web)</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を確認</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914400" lvl="1"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答えが見つかる場合が多い</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914400" lvl="1"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卒業するまで必要なのでブックマークしておくと良い</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同様に、授業や履修に関わることは</a:t>
            </a:r>
            <a:r>
              <a:rPr kumimoji="1" lang="ja-JP" altLang="en-US" sz="2800" b="1">
                <a:latin typeface="Meiryo UI" panose="020B0604030504040204" pitchFamily="50" charset="-128"/>
                <a:ea typeface="Meiryo UI" panose="020B0604030504040204" pitchFamily="50" charset="-128"/>
                <a:cs typeface="Meiryo UI" panose="020B0604030504040204" pitchFamily="50" charset="-128"/>
                <a:hlinkClick r:id="rId4"/>
              </a:rPr>
              <a:t>学修の手引き</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に記載されている</a:t>
            </a: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endParaRPr kumimoji="1" lang="en-US" altLang="ja-JP" sz="2800">
              <a:latin typeface="Meiryo UI" panose="020B0604030504040204" pitchFamily="50" charset="-128"/>
              <a:ea typeface="Meiryo UI" panose="020B0604030504040204" pitchFamily="50" charset="-128"/>
              <a:cs typeface="Meiryo UI" panose="020B0604030504040204" pitchFamily="50" charset="-128"/>
            </a:endParaRPr>
          </a:p>
          <a:p>
            <a:pPr marL="457200" indent="-457200">
              <a:buFont typeface="Arial" panose="020B0604020202020204" pitchFamily="34" charset="0"/>
              <a:buChar char="•"/>
            </a:pP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講義内容は</a:t>
            </a:r>
            <a:r>
              <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hlinkClick r:id="rId5"/>
              </a:rPr>
              <a:t>Web</a:t>
            </a:r>
            <a:r>
              <a:rPr kumimoji="1" lang="ja-JP" altLang="en-US" sz="2800" b="1">
                <a:solidFill>
                  <a:srgbClr val="C00000"/>
                </a:solidFill>
                <a:latin typeface="Meiryo UI" panose="020B0604030504040204" pitchFamily="50" charset="-128"/>
                <a:ea typeface="Meiryo UI" panose="020B0604030504040204" pitchFamily="50" charset="-128"/>
                <a:cs typeface="Meiryo UI" panose="020B0604030504040204" pitchFamily="50" charset="-128"/>
                <a:hlinkClick r:id="rId5"/>
              </a:rPr>
              <a:t>掲載のシラバス（授業概要）</a:t>
            </a:r>
            <a:r>
              <a:rPr kumimoji="1" lang="ja-JP" altLang="en-US" sz="2800">
                <a:latin typeface="Meiryo UI" panose="020B0604030504040204" pitchFamily="50" charset="-128"/>
                <a:ea typeface="Meiryo UI" panose="020B0604030504040204" pitchFamily="50" charset="-128"/>
                <a:cs typeface="Meiryo UI" panose="020B0604030504040204" pitchFamily="50" charset="-128"/>
              </a:rPr>
              <a:t>で確認できる</a:t>
            </a:r>
            <a:endParaRPr kumimoji="1" lang="en-US" altLang="ja-JP" sz="2800" b="1">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角丸四角形吹き出し 6"/>
          <p:cNvSpPr/>
          <p:nvPr/>
        </p:nvSpPr>
        <p:spPr>
          <a:xfrm>
            <a:off x="8777890" y="2472892"/>
            <a:ext cx="3160231" cy="888375"/>
          </a:xfrm>
          <a:prstGeom prst="wedgeRoundRectCallout">
            <a:avLst>
              <a:gd name="adj1" fmla="val -40678"/>
              <a:gd name="adj2" fmla="val -85629"/>
              <a:gd name="adj3" fmla="val 16667"/>
            </a:avLst>
          </a:prstGeom>
          <a:solidFill>
            <a:srgbClr val="66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学則や各所への</a:t>
            </a:r>
            <a:endParaRPr kumimoji="1" lang="en-US" altLang="ja-JP" sz="2400" b="1">
              <a:solidFill>
                <a:schemeClr val="tx1"/>
              </a:solidFill>
            </a:endParaRPr>
          </a:p>
          <a:p>
            <a:pPr algn="ctr"/>
            <a:r>
              <a:rPr kumimoji="1" lang="ja-JP" altLang="en-US" sz="2400" b="1">
                <a:solidFill>
                  <a:schemeClr val="tx1"/>
                </a:solidFill>
              </a:rPr>
              <a:t>問合せ先も載っている</a:t>
            </a:r>
          </a:p>
        </p:txBody>
      </p:sp>
      <p:sp>
        <p:nvSpPr>
          <p:cNvPr id="5" name="角丸四角形 4"/>
          <p:cNvSpPr/>
          <p:nvPr/>
        </p:nvSpPr>
        <p:spPr>
          <a:xfrm>
            <a:off x="2651563" y="5308169"/>
            <a:ext cx="6906801" cy="965359"/>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a:t>学生</a:t>
            </a:r>
            <a:r>
              <a:rPr kumimoji="1" lang="en-US" altLang="ja-JP" sz="2800"/>
              <a:t>HANDBOOK</a:t>
            </a:r>
            <a:r>
              <a:rPr kumimoji="1" lang="ja-JP" altLang="en-US" sz="2800"/>
              <a:t>や学修の手引きは</a:t>
            </a:r>
            <a:endParaRPr kumimoji="1" lang="en-US" altLang="ja-JP" sz="2800"/>
          </a:p>
          <a:p>
            <a:pPr algn="ctr"/>
            <a:r>
              <a:rPr kumimoji="1" lang="ja-JP" altLang="en-US" sz="2800"/>
              <a:t>ウェブ上で２４時間いつでも貴方をサポート</a:t>
            </a:r>
            <a:endParaRPr kumimoji="1" lang="ja-JP" altLang="en-US" sz="2800" b="1"/>
          </a:p>
        </p:txBody>
      </p:sp>
    </p:spTree>
    <p:extLst>
      <p:ext uri="{BB962C8B-B14F-4D97-AF65-F5344CB8AC3E}">
        <p14:creationId xmlns:p14="http://schemas.microsoft.com/office/powerpoint/2010/main" val="2382113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最後に</a:t>
            </a:r>
            <a:endParaRPr kumimoji="1" lang="ja-JP" altLang="en-US"/>
          </a:p>
        </p:txBody>
      </p:sp>
      <p:sp>
        <p:nvSpPr>
          <p:cNvPr id="3" name="コンテンツ プレースホルダー 2"/>
          <p:cNvSpPr>
            <a:spLocks noGrp="1"/>
          </p:cNvSpPr>
          <p:nvPr>
            <p:ph idx="1"/>
          </p:nvPr>
        </p:nvSpPr>
        <p:spPr>
          <a:xfrm>
            <a:off x="274008" y="1192847"/>
            <a:ext cx="11481622" cy="4674553"/>
          </a:xfrm>
        </p:spPr>
        <p:txBody>
          <a:bodyPr>
            <a:normAutofit/>
          </a:bodyPr>
          <a:lstStyle/>
          <a:p>
            <a:pPr marL="446088" indent="-446088">
              <a:buFont typeface="Wingdings" panose="05000000000000000000" pitchFamily="2" charset="2"/>
              <a:buChar char="l"/>
            </a:pPr>
            <a:r>
              <a:rPr lang="ja-JP" altLang="en-US"/>
              <a:t>卒業・就職が大学のゴールではありません</a:t>
            </a:r>
            <a:endParaRPr lang="en-US" altLang="ja-JP"/>
          </a:p>
          <a:p>
            <a:pPr marL="738696" lvl="1" indent="-446088">
              <a:buFont typeface="Wingdings" panose="05000000000000000000" pitchFamily="2" charset="2"/>
              <a:buChar char="l"/>
            </a:pPr>
            <a:r>
              <a:rPr lang="ja-JP" altLang="en-US"/>
              <a:t>大学は</a:t>
            </a:r>
            <a:r>
              <a:rPr lang="ja-JP" altLang="en-US" b="1">
                <a:solidFill>
                  <a:srgbClr val="0000CC"/>
                </a:solidFill>
              </a:rPr>
              <a:t>社会での活躍に向けた訓練</a:t>
            </a:r>
            <a:r>
              <a:rPr lang="ja-JP" altLang="en-US"/>
              <a:t>をするところです</a:t>
            </a:r>
            <a:endParaRPr lang="en-US" altLang="ja-JP"/>
          </a:p>
          <a:p>
            <a:pPr marL="738696" lvl="1" indent="-446088">
              <a:spcAft>
                <a:spcPts val="1800"/>
              </a:spcAft>
              <a:buFont typeface="Wingdings" panose="05000000000000000000" pitchFamily="2" charset="2"/>
              <a:buChar char="l"/>
            </a:pPr>
            <a:r>
              <a:rPr lang="ja-JP" altLang="en-US" b="1">
                <a:solidFill>
                  <a:srgbClr val="0000CC"/>
                </a:solidFill>
              </a:rPr>
              <a:t>トレーニングの習慣</a:t>
            </a:r>
            <a:r>
              <a:rPr lang="ja-JP" altLang="en-US"/>
              <a:t>や</a:t>
            </a:r>
            <a:r>
              <a:rPr lang="ja-JP" altLang="en-US" b="1">
                <a:solidFill>
                  <a:srgbClr val="0000CC"/>
                </a:solidFill>
              </a:rPr>
              <a:t>トレーニングの方法</a:t>
            </a:r>
            <a:r>
              <a:rPr lang="ja-JP" altLang="en-US"/>
              <a:t>を身に付けるところです</a:t>
            </a:r>
            <a:endParaRPr lang="en-US" altLang="ja-JP"/>
          </a:p>
          <a:p>
            <a:pPr marL="446088" indent="-446088">
              <a:buFont typeface="Wingdings" panose="05000000000000000000" pitchFamily="2" charset="2"/>
              <a:buChar char="l"/>
            </a:pPr>
            <a:r>
              <a:rPr lang="ja-JP" altLang="en-US"/>
              <a:t>社会でも活躍する人財になれるよう、</a:t>
            </a:r>
            <a:r>
              <a:rPr lang="ja-JP" altLang="en-US" b="1"/>
              <a:t>主体的に学びましょう</a:t>
            </a:r>
            <a:endParaRPr lang="en-US" altLang="ja-JP"/>
          </a:p>
          <a:p>
            <a:pPr marL="738696" lvl="1" indent="-446088">
              <a:buFont typeface="Wingdings" panose="05000000000000000000" pitchFamily="2" charset="2"/>
              <a:buChar char="l"/>
            </a:pPr>
            <a:r>
              <a:rPr lang="ja-JP" altLang="en-US"/>
              <a:t>自分が</a:t>
            </a:r>
            <a:r>
              <a:rPr lang="ja-JP" altLang="en-US" b="1"/>
              <a:t>やりたいこと・得意なこと</a:t>
            </a:r>
            <a:r>
              <a:rPr lang="ja-JP" altLang="en-US"/>
              <a:t>を大学生のうちに見つけましょう</a:t>
            </a:r>
            <a:endParaRPr lang="en-US" altLang="ja-JP"/>
          </a:p>
          <a:p>
            <a:pPr marL="738696" lvl="1" indent="-446088">
              <a:buFont typeface="Wingdings" panose="05000000000000000000" pitchFamily="2" charset="2"/>
              <a:buChar char="l"/>
            </a:pPr>
            <a:r>
              <a:rPr lang="ja-JP" altLang="en-US" b="1"/>
              <a:t>色々なことにチャレンジ</a:t>
            </a:r>
            <a:r>
              <a:rPr lang="ja-JP" altLang="en-US"/>
              <a:t>してみなければ、みつかりません</a:t>
            </a:r>
            <a:endParaRPr lang="en-US" altLang="ja-JP"/>
          </a:p>
          <a:p>
            <a:pPr marL="738696" lvl="1" indent="-446088">
              <a:spcAft>
                <a:spcPts val="1800"/>
              </a:spcAft>
              <a:buFont typeface="Wingdings" panose="05000000000000000000" pitchFamily="2" charset="2"/>
              <a:buChar char="l"/>
            </a:pPr>
            <a:r>
              <a:rPr lang="ja-JP" altLang="en-US"/>
              <a:t>就職のときに</a:t>
            </a:r>
            <a:r>
              <a:rPr lang="ja-JP" altLang="en-US" b="1"/>
              <a:t>アピールできる材料</a:t>
            </a:r>
            <a:r>
              <a:rPr lang="ja-JP" altLang="en-US"/>
              <a:t>を今からそろえておきましょう</a:t>
            </a:r>
            <a:endParaRPr lang="en-US" altLang="ja-JP"/>
          </a:p>
          <a:p>
            <a:pPr marL="446088" indent="-446088">
              <a:buFont typeface="Wingdings" panose="05000000000000000000" pitchFamily="2" charset="2"/>
              <a:buChar char="l"/>
            </a:pPr>
            <a:r>
              <a:rPr lang="ja-JP" altLang="en-US" b="1"/>
              <a:t>我々教員は、皆さんの主体的な学びを応援します</a:t>
            </a:r>
            <a:endParaRPr lang="en-US" altLang="ja-JP" b="1"/>
          </a:p>
        </p:txBody>
      </p:sp>
      <p:pic>
        <p:nvPicPr>
          <p:cNvPr id="1028" name="Picture 4" descr="https://2.bp.blogspot.com/-cm2Yugyugpg/VoX5ZrhR79I/AAAAAAAA2VM/hgsDUJ96E_Y/s800/message_goseichou_m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3393" y="3832076"/>
            <a:ext cx="2577774" cy="2860220"/>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2338419" y="5689575"/>
            <a:ext cx="7515161" cy="954107"/>
          </a:xfrm>
          <a:prstGeom prst="rect">
            <a:avLst/>
          </a:prstGeom>
          <a:noFill/>
          <a:ln>
            <a:solidFill>
              <a:schemeClr val="tx1"/>
            </a:solidFill>
          </a:ln>
        </p:spPr>
        <p:txBody>
          <a:bodyPr wrap="square" rtlCol="0" anchor="ctr">
            <a:spAutoFit/>
          </a:bodyPr>
          <a:lstStyle/>
          <a:p>
            <a:pPr algn="ctr"/>
            <a:r>
              <a:rPr kumimoji="1" lang="ja-JP" altLang="en-US" sz="2800">
                <a:latin typeface="メイリオ" panose="020B0604030504040204" pitchFamily="50" charset="-128"/>
                <a:ea typeface="メイリオ" panose="020B0604030504040204" pitchFamily="50" charset="-128"/>
                <a:cs typeface="Meiryo UI" panose="020B0604030504040204" pitchFamily="50" charset="-128"/>
              </a:rPr>
              <a:t>不明な点や詳細に関する質問は教務委員へ</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a:p>
            <a:pPr algn="ctr"/>
            <a:r>
              <a:rPr kumimoji="1" lang="en-US" altLang="ja-JP" sz="2800">
                <a:latin typeface="メイリオ" panose="020B0604030504040204" pitchFamily="50" charset="-128"/>
                <a:ea typeface="メイリオ" panose="020B0604030504040204" pitchFamily="50" charset="-128"/>
                <a:cs typeface="Meiryo UI" panose="020B0604030504040204" pitchFamily="50" charset="-128"/>
                <a:hlinkClick r:id="rId3"/>
              </a:rPr>
              <a:t>kyomu-info2024@m.hiroshima-cu.ac.jp</a:t>
            </a:r>
            <a:endParaRPr kumimoji="1" lang="en-US" altLang="ja-JP" sz="280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角丸四角形吹き出し 5">
            <a:extLst>
              <a:ext uri="{FF2B5EF4-FFF2-40B4-BE49-F238E27FC236}">
                <a16:creationId xmlns:a16="http://schemas.microsoft.com/office/drawing/2014/main" id="{A223CDC1-6458-070C-9D18-FB5E66B44B15}"/>
              </a:ext>
            </a:extLst>
          </p:cNvPr>
          <p:cNvSpPr/>
          <p:nvPr/>
        </p:nvSpPr>
        <p:spPr>
          <a:xfrm>
            <a:off x="7745765" y="1286101"/>
            <a:ext cx="3182643" cy="817574"/>
          </a:xfrm>
          <a:prstGeom prst="wedgeRoundRectCallout">
            <a:avLst>
              <a:gd name="adj1" fmla="val -64931"/>
              <a:gd name="adj2" fmla="val 28999"/>
              <a:gd name="adj3" fmla="val 1666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大学を遊んで過ごせる時代は終わりました</a:t>
            </a:r>
          </a:p>
        </p:txBody>
      </p:sp>
    </p:spTree>
    <p:extLst>
      <p:ext uri="{BB962C8B-B14F-4D97-AF65-F5344CB8AC3E}">
        <p14:creationId xmlns:p14="http://schemas.microsoft.com/office/powerpoint/2010/main" val="13445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875_TF56160789" id="{8EF54D1C-3516-45D2-964D-322F5179DAFB}" vid="{588529C6-7038-4A64-A4FA-6ACDF2254A3B}"/>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F4F0CCD4AA94D34CAE9C64CEDF4E23DE" ma:contentTypeVersion="13" ma:contentTypeDescription="新しいドキュメントを作成します。" ma:contentTypeScope="" ma:versionID="54f5acade168452f56fd9adb59c2f78f">
  <xsd:schema xmlns:xsd="http://www.w3.org/2001/XMLSchema" xmlns:xs="http://www.w3.org/2001/XMLSchema" xmlns:p="http://schemas.microsoft.com/office/2006/metadata/properties" xmlns:ns3="eb78ee81-c040-4aac-9730-28449e4ab5e8" xmlns:ns4="d8b88a61-752f-4dc8-987d-8fac671e2813" targetNamespace="http://schemas.microsoft.com/office/2006/metadata/properties" ma:root="true" ma:fieldsID="d0eaaad75e9a9895f5979d0bce46b525" ns3:_="" ns4:_="">
    <xsd:import namespace="eb78ee81-c040-4aac-9730-28449e4ab5e8"/>
    <xsd:import namespace="d8b88a61-752f-4dc8-987d-8fac671e281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78ee81-c040-4aac-9730-28449e4ab5e8" elementFormDefault="qualified">
    <xsd:import namespace="http://schemas.microsoft.com/office/2006/documentManagement/types"/>
    <xsd:import namespace="http://schemas.microsoft.com/office/infopath/2007/PartnerControls"/>
    <xsd:element name="SharedWithUsers" ma:index="8" nillable="true" ma:displayName="共有相手"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description="" ma:internalName="SharedWithDetails" ma:readOnly="true">
      <xsd:simpleType>
        <xsd:restriction base="dms:Note">
          <xsd:maxLength value="255"/>
        </xsd:restriction>
      </xsd:simpleType>
    </xsd:element>
    <xsd:element name="SharingHintHash" ma:index="10" nillable="true" ma:displayName="共有のヒントのハッシュ"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b88a61-752f-4dc8-987d-8fac671e281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F7A0CA-2DE0-4FEC-8774-1E99544848B5}">
  <ds:schemaRefs>
    <ds:schemaRef ds:uri="http://schemas.microsoft.com/sharepoint/v3/contenttype/forms"/>
  </ds:schemaRefs>
</ds:datastoreItem>
</file>

<file path=customXml/itemProps2.xml><?xml version="1.0" encoding="utf-8"?>
<ds:datastoreItem xmlns:ds="http://schemas.openxmlformats.org/officeDocument/2006/customXml" ds:itemID="{5DDE825B-B6D3-419D-B20B-E63B94BBD89F}">
  <ds:schemaRefs>
    <ds:schemaRef ds:uri="d8b88a61-752f-4dc8-987d-8fac671e2813"/>
    <ds:schemaRef ds:uri="eb78ee81-c040-4aac-9730-28449e4ab5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F5A4874-2757-4A6B-8BA0-F33671833136}">
  <ds:schemaRefs>
    <ds:schemaRef ds:uri="d8b88a61-752f-4dc8-987d-8fac671e2813"/>
    <ds:schemaRef ds:uri="eb78ee81-c040-4aac-9730-28449e4ab5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{451D8AEC-09C0-4E00-8575-454945A5890D}tf56160789</Template>
  <TotalTime>0</TotalTime>
  <Words>4799</Words>
  <Application>Microsoft Office PowerPoint</Application>
  <PresentationFormat>ワイド画面</PresentationFormat>
  <Paragraphs>884</Paragraphs>
  <Slides>45</Slides>
  <Notes>24</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45</vt:i4>
      </vt:variant>
    </vt:vector>
  </HeadingPairs>
  <TitlesOfParts>
    <vt:vector size="59" baseType="lpstr">
      <vt:lpstr>HGSｺﾞｼｯｸE</vt:lpstr>
      <vt:lpstr>Meiryo UI</vt:lpstr>
      <vt:lpstr>ＭＳ Ｐゴシック</vt:lpstr>
      <vt:lpstr>ＭＳ 明朝</vt:lpstr>
      <vt:lpstr>メイリオ</vt:lpstr>
      <vt:lpstr>メイリオ</vt:lpstr>
      <vt:lpstr>Arial</vt:lpstr>
      <vt:lpstr>Calibri</vt:lpstr>
      <vt:lpstr>Century</vt:lpstr>
      <vt:lpstr>Franklin Gothic Book</vt:lpstr>
      <vt:lpstr>Times New Roman</vt:lpstr>
      <vt:lpstr>Verdana</vt:lpstr>
      <vt:lpstr>Wingdings</vt:lpstr>
      <vt:lpstr>1_RetrospectVTI</vt:lpstr>
      <vt:lpstr>情報科学部　２，３年生 後期ガイダンス 教務関連の説明</vt:lpstr>
      <vt:lpstr>説明内容</vt:lpstr>
      <vt:lpstr>１．履修登録（教務）関連の資料について</vt:lpstr>
      <vt:lpstr>注意！新しい履修登録システムについて</vt:lpstr>
      <vt:lpstr>２．後期授業について</vt:lpstr>
      <vt:lpstr>UNIPA での出席確認（全授業で必須）</vt:lpstr>
      <vt:lpstr>授業中のスマホ利用禁止</vt:lpstr>
      <vt:lpstr>学年暦、学期（ターム），授業時間</vt:lpstr>
      <vt:lpstr>授業時間</vt:lpstr>
      <vt:lpstr>３．履修登録について</vt:lpstr>
      <vt:lpstr>履修登録と取り消しについて</vt:lpstr>
      <vt:lpstr>情報科学基礎実験の履修方法について</vt:lpstr>
      <vt:lpstr>再履修について</vt:lpstr>
      <vt:lpstr>数学リメディアル教室への参加募集</vt:lpstr>
      <vt:lpstr>他学部・他学科授業科目の履修について</vt:lpstr>
      <vt:lpstr>講座配属と大学院について</vt:lpstr>
      <vt:lpstr>講座への早期優先配属</vt:lpstr>
      <vt:lpstr>学位授与方針（ディプロマ・ポリシー）を確認しよう！</vt:lpstr>
      <vt:lpstr>専門教育科目はカリキュラムシーケンスを参考に</vt:lpstr>
      <vt:lpstr>単位互換制度とキャリア関連科目について</vt:lpstr>
      <vt:lpstr>教職免許状関連の科目について</vt:lpstr>
      <vt:lpstr>４．卒業要件と進級要件について</vt:lpstr>
      <vt:lpstr>卒業要件</vt:lpstr>
      <vt:lpstr>進級・卒業要件の確認</vt:lpstr>
      <vt:lpstr>計画的に単位を取ろう！</vt:lpstr>
      <vt:lpstr>TOEICについて</vt:lpstr>
      <vt:lpstr>成績とGPA（Grade Point Average）</vt:lpstr>
      <vt:lpstr>成績優秀者への優遇措置</vt:lpstr>
      <vt:lpstr>５．産学連携教育科目について</vt:lpstr>
      <vt:lpstr>実践的 ICT 活用事例（２年後期）</vt:lpstr>
      <vt:lpstr>課題解決型演習（２年集中）</vt:lpstr>
      <vt:lpstr>システム開発実践（３年集中）</vt:lpstr>
      <vt:lpstr>６．イノベーション人材育成プログラム</vt:lpstr>
      <vt:lpstr>高度プログラミング（各１単位科目）</vt:lpstr>
      <vt:lpstr>イノベの専門科目群と実践的演習等科目</vt:lpstr>
      <vt:lpstr>イノベーション人材育成プログラム修了認定条件</vt:lpstr>
      <vt:lpstr>イノベの制度を利用して早期進学（飛び級）で大学院入試を 受験するには (1) </vt:lpstr>
      <vt:lpstr>イノベの制度を利用して早期進学（飛び級）で大学院入試を 受験するには (2) </vt:lpstr>
      <vt:lpstr>目指せ！ひろしま地域リーダー</vt:lpstr>
      <vt:lpstr>地域志向特定プログラム修了認定条件</vt:lpstr>
      <vt:lpstr>７．困ったときは教員（チューター等）に相談</vt:lpstr>
      <vt:lpstr>各学科のチューターの紹介</vt:lpstr>
      <vt:lpstr>教務委員と学生委員の紹介</vt:lpstr>
      <vt:lpstr>学生HANDBOOK、学修の手引きとシラバス</vt:lpstr>
      <vt:lpstr>最後に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保護者対象 教育・進路説明会  キャリアセンターの紹介</dc:title>
  <dc:creator/>
  <cp:lastModifiedBy/>
  <cp:revision>2</cp:revision>
  <dcterms:created xsi:type="dcterms:W3CDTF">2020-06-02T09:22:21Z</dcterms:created>
  <dcterms:modified xsi:type="dcterms:W3CDTF">2024-09-27T00:47:23Z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0x010100F4F0CCD4AA94D34CAE9C64CEDF4E23DE</vt:lpwstr>
  </property>
</Properties>
</file>